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429" r:id="rId2"/>
    <p:sldId id="447" r:id="rId3"/>
    <p:sldId id="261" r:id="rId4"/>
    <p:sldId id="386" r:id="rId5"/>
    <p:sldId id="430" r:id="rId6"/>
    <p:sldId id="446" r:id="rId7"/>
    <p:sldId id="448" r:id="rId8"/>
    <p:sldId id="427" r:id="rId9"/>
    <p:sldId id="388" r:id="rId10"/>
    <p:sldId id="449" r:id="rId11"/>
    <p:sldId id="389" r:id="rId12"/>
    <p:sldId id="394" r:id="rId13"/>
    <p:sldId id="451" r:id="rId14"/>
    <p:sldId id="452" r:id="rId15"/>
    <p:sldId id="453" r:id="rId16"/>
    <p:sldId id="363" r:id="rId17"/>
    <p:sldId id="273" r:id="rId18"/>
    <p:sldId id="383" r:id="rId19"/>
    <p:sldId id="442" r:id="rId20"/>
    <p:sldId id="417" r:id="rId21"/>
    <p:sldId id="438" r:id="rId22"/>
    <p:sldId id="439" r:id="rId23"/>
    <p:sldId id="425" r:id="rId24"/>
    <p:sldId id="407" r:id="rId25"/>
    <p:sldId id="450" r:id="rId26"/>
    <p:sldId id="455" r:id="rId27"/>
    <p:sldId id="456" r:id="rId28"/>
    <p:sldId id="310" r:id="rId29"/>
    <p:sldId id="392" r:id="rId30"/>
    <p:sldId id="43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CDC5"/>
    <a:srgbClr val="D9D9D9"/>
    <a:srgbClr val="FF559A"/>
    <a:srgbClr val="FF64CB"/>
    <a:srgbClr val="FF4E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9"/>
    <p:restoredTop sz="85056" autoAdjust="0"/>
  </p:normalViewPr>
  <p:slideViewPr>
    <p:cSldViewPr snapToGrid="0" snapToObjects="1">
      <p:cViewPr varScale="1">
        <p:scale>
          <a:sx n="76" d="100"/>
          <a:sy n="76" d="100"/>
        </p:scale>
        <p:origin x="1136" y="176"/>
      </p:cViewPr>
      <p:guideLst>
        <p:guide orient="horz" pos="2160"/>
        <p:guide pos="2880"/>
      </p:guideLst>
    </p:cSldViewPr>
  </p:slideViewPr>
  <p:notesTextViewPr>
    <p:cViewPr>
      <p:scale>
        <a:sx n="100" d="100"/>
        <a:sy n="100" d="100"/>
      </p:scale>
      <p:origin x="0" y="0"/>
    </p:cViewPr>
  </p:notesTextViewPr>
  <p:sorterViewPr>
    <p:cViewPr>
      <p:scale>
        <a:sx n="86" d="100"/>
        <a:sy n="86" d="100"/>
      </p:scale>
      <p:origin x="0" y="18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D2D53-A6A3-054C-BF6E-AC18B4E60335}" type="datetimeFigureOut">
              <a:rPr lang="en-US" smtClean="0"/>
              <a:t>10/9/19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F0530-34A2-5C4A-A10A-9E7274B164B6}" type="slidenum">
              <a:rPr lang="en-US" smtClean="0"/>
              <a:t>‹#›</a:t>
            </a:fld>
            <a:endParaRPr lang="en-US"/>
          </a:p>
        </p:txBody>
      </p:sp>
    </p:spTree>
    <p:extLst>
      <p:ext uri="{BB962C8B-B14F-4D97-AF65-F5344CB8AC3E}">
        <p14:creationId xmlns:p14="http://schemas.microsoft.com/office/powerpoint/2010/main" val="4254602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3</a:t>
            </a:fld>
            <a:endParaRPr lang="en-US"/>
          </a:p>
        </p:txBody>
      </p:sp>
    </p:spTree>
    <p:extLst>
      <p:ext uri="{BB962C8B-B14F-4D97-AF65-F5344CB8AC3E}">
        <p14:creationId xmlns:p14="http://schemas.microsoft.com/office/powerpoint/2010/main" val="126272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9</a:t>
            </a:fld>
            <a:endParaRPr lang="en-US"/>
          </a:p>
        </p:txBody>
      </p:sp>
    </p:spTree>
    <p:extLst>
      <p:ext uri="{BB962C8B-B14F-4D97-AF65-F5344CB8AC3E}">
        <p14:creationId xmlns:p14="http://schemas.microsoft.com/office/powerpoint/2010/main" val="171140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10</a:t>
            </a:fld>
            <a:endParaRPr lang="en-US"/>
          </a:p>
        </p:txBody>
      </p:sp>
    </p:spTree>
    <p:extLst>
      <p:ext uri="{BB962C8B-B14F-4D97-AF65-F5344CB8AC3E}">
        <p14:creationId xmlns:p14="http://schemas.microsoft.com/office/powerpoint/2010/main" val="54114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11</a:t>
            </a:fld>
            <a:endParaRPr lang="en-US"/>
          </a:p>
        </p:txBody>
      </p:sp>
    </p:spTree>
    <p:extLst>
      <p:ext uri="{BB962C8B-B14F-4D97-AF65-F5344CB8AC3E}">
        <p14:creationId xmlns:p14="http://schemas.microsoft.com/office/powerpoint/2010/main" val="205133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21</a:t>
            </a:fld>
            <a:endParaRPr lang="en-US"/>
          </a:p>
        </p:txBody>
      </p:sp>
    </p:spTree>
    <p:extLst>
      <p:ext uri="{BB962C8B-B14F-4D97-AF65-F5344CB8AC3E}">
        <p14:creationId xmlns:p14="http://schemas.microsoft.com/office/powerpoint/2010/main" val="3024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24</a:t>
            </a:fld>
            <a:endParaRPr lang="en-US"/>
          </a:p>
        </p:txBody>
      </p:sp>
    </p:spTree>
    <p:extLst>
      <p:ext uri="{BB962C8B-B14F-4D97-AF65-F5344CB8AC3E}">
        <p14:creationId xmlns:p14="http://schemas.microsoft.com/office/powerpoint/2010/main" val="152175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25</a:t>
            </a:fld>
            <a:endParaRPr lang="en-US"/>
          </a:p>
        </p:txBody>
      </p:sp>
    </p:spTree>
    <p:extLst>
      <p:ext uri="{BB962C8B-B14F-4D97-AF65-F5344CB8AC3E}">
        <p14:creationId xmlns:p14="http://schemas.microsoft.com/office/powerpoint/2010/main" val="209250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29</a:t>
            </a:fld>
            <a:endParaRPr lang="en-US"/>
          </a:p>
        </p:txBody>
      </p:sp>
    </p:spTree>
    <p:extLst>
      <p:ext uri="{BB962C8B-B14F-4D97-AF65-F5344CB8AC3E}">
        <p14:creationId xmlns:p14="http://schemas.microsoft.com/office/powerpoint/2010/main" val="135415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30</a:t>
            </a:fld>
            <a:endParaRPr lang="en-US"/>
          </a:p>
        </p:txBody>
      </p:sp>
    </p:spTree>
    <p:extLst>
      <p:ext uri="{BB962C8B-B14F-4D97-AF65-F5344CB8AC3E}">
        <p14:creationId xmlns:p14="http://schemas.microsoft.com/office/powerpoint/2010/main" val="133895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935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B2E40-979F-4F46-AB57-C3F898142D43}"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2142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B2E40-979F-4F46-AB57-C3F898142D43}"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2718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867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C32BE-3702-7649-B509-1F2A551331B0}"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CC772-069D-0E4F-8703-D9F1D81F3E33}" type="slidenum">
              <a:rPr lang="en-US" smtClean="0"/>
              <a:t>‹#›</a:t>
            </a:fld>
            <a:endParaRPr lang="en-US"/>
          </a:p>
        </p:txBody>
      </p:sp>
    </p:spTree>
    <p:extLst>
      <p:ext uri="{BB962C8B-B14F-4D97-AF65-F5344CB8AC3E}">
        <p14:creationId xmlns:p14="http://schemas.microsoft.com/office/powerpoint/2010/main" val="114378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10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950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B2E40-979F-4F46-AB57-C3F898142D43}"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88303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7B2E40-979F-4F46-AB57-C3F898142D43}"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236455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7B2E40-979F-4F46-AB57-C3F898142D43}" type="datetimeFigureOut">
              <a:rPr lang="en-US" smtClean="0"/>
              <a:t>10/9/19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301851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7B2E40-979F-4F46-AB57-C3F898142D43}" type="datetimeFigureOut">
              <a:rPr lang="en-US" smtClean="0"/>
              <a:t>10/9/19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98408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B2E40-979F-4F46-AB57-C3F898142D43}" type="datetimeFigureOut">
              <a:rPr lang="en-US" smtClean="0"/>
              <a:t>10/9/19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243123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B2E40-979F-4F46-AB57-C3F898142D43}"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358298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B2E40-979F-4F46-AB57-C3F898142D43}"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28352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B2E40-979F-4F46-AB57-C3F898142D43}" type="datetimeFigureOut">
              <a:rPr lang="en-US" smtClean="0"/>
              <a:t>10/9/19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90C1E-30F6-2B4C-88CB-40223279C426}" type="slidenum">
              <a:rPr lang="en-US" smtClean="0"/>
              <a:t>‹#›</a:t>
            </a:fld>
            <a:endParaRPr lang="en-US"/>
          </a:p>
        </p:txBody>
      </p:sp>
      <p:pic>
        <p:nvPicPr>
          <p:cNvPr id="9" name="Picture 8" descr="PSUG-Events-01.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05259" y="6332262"/>
            <a:ext cx="1676400" cy="345412"/>
          </a:xfrm>
          <a:prstGeom prst="roundRect">
            <a:avLst>
              <a:gd name="adj" fmla="val 4167"/>
            </a:avLst>
          </a:prstGeom>
          <a:solidFill>
            <a:srgbClr val="FFFFFF"/>
          </a:solidFill>
          <a:ln w="19050" cap="sq" cmpd="sng">
            <a:solidFill>
              <a:srgbClr val="FC181B"/>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6612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rotechnical.com/" TargetMode="External"/><Relationship Id="rId7" Type="http://schemas.openxmlformats.org/officeDocument/2006/relationships/image" Target="../media/image5.png"/><Relationship Id="rId2" Type="http://schemas.openxmlformats.org/officeDocument/2006/relationships/hyperlink" Target="mailto:get2bobc@gmail.co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if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tif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tif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hyperlink" Target="http://www.derotechnical.com/REPORTCARDS/REPORTCARDS.html"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get2bobc@gmail.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hyperlink" Target="http://www.derotechnica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derotechnical.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dOSiU42P8G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199" y="4697236"/>
            <a:ext cx="5983358" cy="2514600"/>
          </a:xfrm>
          <a:prstGeom prst="rect">
            <a:avLst/>
          </a:prstGeom>
        </p:spPr>
        <p:txBody>
          <a:bodyPr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a:t>Bob Cornacchioli</a:t>
            </a:r>
            <a:br>
              <a:rPr lang="en-US" sz="3600" dirty="0"/>
            </a:br>
            <a:r>
              <a:rPr lang="en-US" sz="3600" dirty="0">
                <a:hlinkClick r:id="rId2"/>
              </a:rPr>
              <a:t>get2bobc@gmail.com</a:t>
            </a:r>
            <a:endParaRPr lang="en-US" sz="3600" dirty="0"/>
          </a:p>
          <a:p>
            <a:pPr>
              <a:defRPr/>
            </a:pPr>
            <a:r>
              <a:rPr lang="en-US" sz="3600" dirty="0">
                <a:hlinkClick r:id="rId3"/>
              </a:rPr>
              <a:t>http://www.derotechnical.com</a:t>
            </a:r>
            <a:endParaRPr lang="en-US" sz="3600" dirty="0"/>
          </a:p>
          <a:p>
            <a:pPr>
              <a:defRPr/>
            </a:pPr>
            <a:endParaRPr lang="en-US" sz="3600" dirty="0"/>
          </a:p>
        </p:txBody>
      </p:sp>
      <p:sp>
        <p:nvSpPr>
          <p:cNvPr id="16" name="Title 1"/>
          <p:cNvSpPr txBox="1">
            <a:spLocks/>
          </p:cNvSpPr>
          <p:nvPr/>
        </p:nvSpPr>
        <p:spPr>
          <a:xfrm>
            <a:off x="0" y="-506189"/>
            <a:ext cx="9144000" cy="2362200"/>
          </a:xfrm>
          <a:prstGeom prst="rect">
            <a:avLst/>
          </a:prstGeom>
        </p:spPr>
        <p:txBody>
          <a:bodyPr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US" sz="4800" b="1" i="1" dirty="0">
                <a:solidFill>
                  <a:schemeClr val="tx2">
                    <a:lumMod val="60000"/>
                    <a:lumOff val="40000"/>
                  </a:schemeClr>
                </a:solidFill>
              </a:rPr>
              <a:t>Standards Round Table</a:t>
            </a:r>
          </a:p>
        </p:txBody>
      </p:sp>
      <p:pic>
        <p:nvPicPr>
          <p:cNvPr id="8" name="Picture 7" descr="PSUG-Events-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485" y="3972675"/>
            <a:ext cx="3211029" cy="661614"/>
          </a:xfrm>
          <a:prstGeom prst="roundRect">
            <a:avLst>
              <a:gd name="adj" fmla="val 4167"/>
            </a:avLst>
          </a:prstGeom>
          <a:solidFill>
            <a:srgbClr val="FFFFFF"/>
          </a:solidFill>
          <a:ln w="38100" cap="sq" cmpd="sng">
            <a:solidFill>
              <a:srgbClr val="FC181B"/>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295" y="4841969"/>
            <a:ext cx="2007705" cy="195639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188" y="1140923"/>
            <a:ext cx="3326126" cy="258221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9286" y="1404523"/>
            <a:ext cx="2723322" cy="2318618"/>
          </a:xfrm>
          <a:prstGeom prst="rect">
            <a:avLst/>
          </a:prstGeom>
        </p:spPr>
      </p:pic>
    </p:spTree>
    <p:extLst>
      <p:ext uri="{BB962C8B-B14F-4D97-AF65-F5344CB8AC3E}">
        <p14:creationId xmlns:p14="http://schemas.microsoft.com/office/powerpoint/2010/main" val="120733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58"/>
            <a:ext cx="8865704" cy="1143000"/>
          </a:xfrm>
        </p:spPr>
        <p:txBody>
          <a:bodyPr>
            <a:normAutofit fontScale="90000"/>
          </a:bodyPr>
          <a:lstStyle/>
          <a:p>
            <a:r>
              <a:rPr lang="en-US" sz="5300" b="1" dirty="0">
                <a:solidFill>
                  <a:schemeClr val="tx2">
                    <a:lumMod val="60000"/>
                    <a:lumOff val="40000"/>
                  </a:schemeClr>
                </a:solidFill>
              </a:rPr>
              <a:t>Do you recall?</a:t>
            </a:r>
            <a:br>
              <a:rPr lang="en-US" dirty="0"/>
            </a:br>
            <a:r>
              <a:rPr lang="en-US" dirty="0"/>
              <a:t>Transitioning from ABC to 4321 or OSUN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40" y="2192745"/>
            <a:ext cx="4582119" cy="3283603"/>
          </a:xfrm>
          <a:prstGeom prst="rect">
            <a:avLst/>
          </a:prstGeom>
        </p:spPr>
      </p:pic>
      <p:sp>
        <p:nvSpPr>
          <p:cNvPr id="5" name="TextBox 4"/>
          <p:cNvSpPr txBox="1"/>
          <p:nvPr/>
        </p:nvSpPr>
        <p:spPr>
          <a:xfrm>
            <a:off x="7345587" y="4648200"/>
            <a:ext cx="1321580" cy="646331"/>
          </a:xfrm>
          <a:prstGeom prst="rect">
            <a:avLst/>
          </a:prstGeom>
          <a:solidFill>
            <a:schemeClr val="bg1">
              <a:alpha val="63000"/>
            </a:schemeClr>
          </a:solidFill>
          <a:ln>
            <a:solidFill>
              <a:schemeClr val="bg1"/>
            </a:solidFill>
          </a:ln>
        </p:spPr>
        <p:txBody>
          <a:bodyPr wrap="none" rtlCol="0">
            <a:spAutoFit/>
          </a:bodyPr>
          <a:lstStyle/>
          <a:p>
            <a:pPr algn="ctr"/>
            <a:r>
              <a:rPr lang="en-US" dirty="0"/>
              <a:t>Professional</a:t>
            </a:r>
          </a:p>
          <a:p>
            <a:pPr algn="ctr"/>
            <a:r>
              <a:rPr lang="en-US" dirty="0"/>
              <a:t>Judgement</a:t>
            </a:r>
          </a:p>
        </p:txBody>
      </p:sp>
      <p:sp>
        <p:nvSpPr>
          <p:cNvPr id="6" name="TextBox 5"/>
          <p:cNvSpPr txBox="1"/>
          <p:nvPr/>
        </p:nvSpPr>
        <p:spPr>
          <a:xfrm>
            <a:off x="5242560" y="1539240"/>
            <a:ext cx="1605568" cy="646331"/>
          </a:xfrm>
          <a:prstGeom prst="rect">
            <a:avLst/>
          </a:prstGeom>
          <a:solidFill>
            <a:schemeClr val="bg1">
              <a:alpha val="63000"/>
            </a:schemeClr>
          </a:solidFill>
          <a:ln>
            <a:solidFill>
              <a:schemeClr val="bg1"/>
            </a:solidFill>
          </a:ln>
        </p:spPr>
        <p:txBody>
          <a:bodyPr wrap="none" rtlCol="0">
            <a:spAutoFit/>
          </a:bodyPr>
          <a:lstStyle/>
          <a:p>
            <a:pPr algn="ctr"/>
            <a:r>
              <a:rPr lang="en-US" dirty="0"/>
              <a:t>SPECIAL NEEDS</a:t>
            </a:r>
          </a:p>
          <a:p>
            <a:pPr algn="ctr"/>
            <a:r>
              <a:rPr lang="en-US" dirty="0"/>
              <a:t>GIFTED</a:t>
            </a:r>
          </a:p>
        </p:txBody>
      </p:sp>
      <p:sp>
        <p:nvSpPr>
          <p:cNvPr id="7" name="TextBox 6"/>
          <p:cNvSpPr txBox="1"/>
          <p:nvPr/>
        </p:nvSpPr>
        <p:spPr>
          <a:xfrm>
            <a:off x="225318" y="2606040"/>
            <a:ext cx="1664943" cy="646331"/>
          </a:xfrm>
          <a:prstGeom prst="rect">
            <a:avLst/>
          </a:prstGeom>
          <a:solidFill>
            <a:schemeClr val="bg1">
              <a:alpha val="63000"/>
            </a:schemeClr>
          </a:solidFill>
          <a:ln>
            <a:solidFill>
              <a:schemeClr val="bg1"/>
            </a:solidFill>
          </a:ln>
        </p:spPr>
        <p:txBody>
          <a:bodyPr wrap="none" rtlCol="0">
            <a:spAutoFit/>
          </a:bodyPr>
          <a:lstStyle/>
          <a:p>
            <a:pPr algn="ctr"/>
            <a:r>
              <a:rPr lang="en-US" dirty="0"/>
              <a:t>Comment</a:t>
            </a:r>
          </a:p>
          <a:p>
            <a:pPr algn="ctr"/>
            <a:r>
              <a:rPr lang="en-US" dirty="0"/>
              <a:t>Narrative/Bank</a:t>
            </a:r>
          </a:p>
        </p:txBody>
      </p:sp>
      <p:sp>
        <p:nvSpPr>
          <p:cNvPr id="8" name="TextBox 7"/>
          <p:cNvSpPr txBox="1"/>
          <p:nvPr/>
        </p:nvSpPr>
        <p:spPr>
          <a:xfrm>
            <a:off x="7231380" y="3642360"/>
            <a:ext cx="1457001" cy="646331"/>
          </a:xfrm>
          <a:prstGeom prst="rect">
            <a:avLst/>
          </a:prstGeom>
          <a:solidFill>
            <a:schemeClr val="bg1">
              <a:alpha val="63000"/>
            </a:schemeClr>
          </a:solidFill>
          <a:ln>
            <a:solidFill>
              <a:schemeClr val="bg1"/>
            </a:solidFill>
          </a:ln>
        </p:spPr>
        <p:txBody>
          <a:bodyPr wrap="none" rtlCol="0">
            <a:spAutoFit/>
          </a:bodyPr>
          <a:lstStyle/>
          <a:p>
            <a:pPr algn="ctr"/>
            <a:r>
              <a:rPr lang="en-US" dirty="0"/>
              <a:t>Assignments/</a:t>
            </a:r>
          </a:p>
          <a:p>
            <a:pPr algn="ctr"/>
            <a:r>
              <a:rPr lang="en-US" dirty="0"/>
              <a:t>Final Entry</a:t>
            </a:r>
          </a:p>
        </p:txBody>
      </p:sp>
      <p:sp>
        <p:nvSpPr>
          <p:cNvPr id="9" name="TextBox 8"/>
          <p:cNvSpPr txBox="1"/>
          <p:nvPr/>
        </p:nvSpPr>
        <p:spPr>
          <a:xfrm>
            <a:off x="403860" y="1539240"/>
            <a:ext cx="1307859" cy="646331"/>
          </a:xfrm>
          <a:prstGeom prst="rect">
            <a:avLst/>
          </a:prstGeom>
          <a:solidFill>
            <a:schemeClr val="bg1">
              <a:alpha val="63000"/>
            </a:schemeClr>
          </a:solidFill>
          <a:ln>
            <a:solidFill>
              <a:schemeClr val="bg1"/>
            </a:solidFill>
          </a:ln>
        </p:spPr>
        <p:txBody>
          <a:bodyPr wrap="none" rtlCol="0">
            <a:spAutoFit/>
          </a:bodyPr>
          <a:lstStyle/>
          <a:p>
            <a:pPr algn="ctr"/>
            <a:r>
              <a:rPr lang="en-US" dirty="0"/>
              <a:t>Designing </a:t>
            </a:r>
          </a:p>
          <a:p>
            <a:pPr algn="ctr"/>
            <a:r>
              <a:rPr lang="en-US" dirty="0"/>
              <a:t>Report Card</a:t>
            </a:r>
          </a:p>
        </p:txBody>
      </p:sp>
      <p:sp>
        <p:nvSpPr>
          <p:cNvPr id="10" name="TextBox 9"/>
          <p:cNvSpPr txBox="1"/>
          <p:nvPr/>
        </p:nvSpPr>
        <p:spPr>
          <a:xfrm>
            <a:off x="7348079" y="2560320"/>
            <a:ext cx="1223605" cy="646331"/>
          </a:xfrm>
          <a:prstGeom prst="rect">
            <a:avLst/>
          </a:prstGeom>
          <a:solidFill>
            <a:schemeClr val="bg1">
              <a:alpha val="63000"/>
            </a:schemeClr>
          </a:solidFill>
          <a:ln>
            <a:solidFill>
              <a:schemeClr val="bg1"/>
            </a:solidFill>
          </a:ln>
        </p:spPr>
        <p:txBody>
          <a:bodyPr wrap="none" rtlCol="0">
            <a:spAutoFit/>
          </a:bodyPr>
          <a:lstStyle/>
          <a:p>
            <a:pPr algn="ctr"/>
            <a:r>
              <a:rPr lang="en-US" dirty="0"/>
              <a:t>Gradebook</a:t>
            </a:r>
          </a:p>
          <a:p>
            <a:pPr algn="ctr"/>
            <a:r>
              <a:rPr lang="en-US" dirty="0"/>
              <a:t>Training</a:t>
            </a:r>
          </a:p>
        </p:txBody>
      </p:sp>
      <p:sp>
        <p:nvSpPr>
          <p:cNvPr id="11" name="TextBox 10"/>
          <p:cNvSpPr txBox="1"/>
          <p:nvPr/>
        </p:nvSpPr>
        <p:spPr>
          <a:xfrm>
            <a:off x="7243563" y="1539240"/>
            <a:ext cx="1432636" cy="646331"/>
          </a:xfrm>
          <a:prstGeom prst="rect">
            <a:avLst/>
          </a:prstGeom>
          <a:solidFill>
            <a:schemeClr val="bg1">
              <a:alpha val="63000"/>
            </a:schemeClr>
          </a:solidFill>
          <a:ln>
            <a:solidFill>
              <a:schemeClr val="bg1"/>
            </a:solidFill>
          </a:ln>
        </p:spPr>
        <p:txBody>
          <a:bodyPr wrap="none" rtlCol="0">
            <a:spAutoFit/>
          </a:bodyPr>
          <a:lstStyle/>
          <a:p>
            <a:pPr algn="ctr"/>
            <a:r>
              <a:rPr lang="en-US" dirty="0"/>
              <a:t>Grading Best </a:t>
            </a:r>
          </a:p>
          <a:p>
            <a:pPr algn="ctr"/>
            <a:r>
              <a:rPr lang="en-US" dirty="0"/>
              <a:t>Practices</a:t>
            </a:r>
          </a:p>
        </p:txBody>
      </p:sp>
      <p:sp>
        <p:nvSpPr>
          <p:cNvPr id="12" name="TextBox 11"/>
          <p:cNvSpPr txBox="1"/>
          <p:nvPr/>
        </p:nvSpPr>
        <p:spPr>
          <a:xfrm>
            <a:off x="2667000" y="1539240"/>
            <a:ext cx="1947071" cy="646331"/>
          </a:xfrm>
          <a:prstGeom prst="rect">
            <a:avLst/>
          </a:prstGeom>
          <a:solidFill>
            <a:schemeClr val="bg1">
              <a:alpha val="63000"/>
            </a:schemeClr>
          </a:solidFill>
          <a:ln>
            <a:solidFill>
              <a:schemeClr val="bg1"/>
            </a:solidFill>
          </a:ln>
        </p:spPr>
        <p:txBody>
          <a:bodyPr wrap="none" rtlCol="0">
            <a:spAutoFit/>
          </a:bodyPr>
          <a:lstStyle/>
          <a:p>
            <a:r>
              <a:rPr lang="en-US" dirty="0"/>
              <a:t>Curriculum Review</a:t>
            </a:r>
          </a:p>
          <a:p>
            <a:r>
              <a:rPr lang="en-US" dirty="0"/>
              <a:t>NEW Assessments</a:t>
            </a:r>
          </a:p>
        </p:txBody>
      </p:sp>
      <p:sp>
        <p:nvSpPr>
          <p:cNvPr id="13" name="TextBox 12"/>
          <p:cNvSpPr txBox="1"/>
          <p:nvPr/>
        </p:nvSpPr>
        <p:spPr>
          <a:xfrm>
            <a:off x="55656" y="3566160"/>
            <a:ext cx="2004267" cy="646331"/>
          </a:xfrm>
          <a:prstGeom prst="rect">
            <a:avLst/>
          </a:prstGeom>
          <a:solidFill>
            <a:schemeClr val="bg1">
              <a:alpha val="63000"/>
            </a:schemeClr>
          </a:solidFill>
          <a:ln>
            <a:solidFill>
              <a:schemeClr val="bg1"/>
            </a:solidFill>
          </a:ln>
        </p:spPr>
        <p:txBody>
          <a:bodyPr wrap="none" rtlCol="0">
            <a:spAutoFit/>
          </a:bodyPr>
          <a:lstStyle/>
          <a:p>
            <a:pPr algn="ctr"/>
            <a:r>
              <a:rPr lang="en-US" dirty="0"/>
              <a:t>Evaluation Student </a:t>
            </a:r>
          </a:p>
          <a:p>
            <a:pPr algn="ctr"/>
            <a:r>
              <a:rPr lang="en-US" dirty="0"/>
              <a:t>Work Samples</a:t>
            </a:r>
          </a:p>
        </p:txBody>
      </p:sp>
      <p:sp>
        <p:nvSpPr>
          <p:cNvPr id="14" name="TextBox 13"/>
          <p:cNvSpPr txBox="1"/>
          <p:nvPr/>
        </p:nvSpPr>
        <p:spPr>
          <a:xfrm>
            <a:off x="5013960" y="5684520"/>
            <a:ext cx="1116139" cy="646331"/>
          </a:xfrm>
          <a:prstGeom prst="rect">
            <a:avLst/>
          </a:prstGeom>
          <a:solidFill>
            <a:schemeClr val="bg1">
              <a:alpha val="63000"/>
            </a:schemeClr>
          </a:solidFill>
          <a:ln>
            <a:solidFill>
              <a:schemeClr val="bg1"/>
            </a:solidFill>
          </a:ln>
        </p:spPr>
        <p:txBody>
          <a:bodyPr wrap="none" rtlCol="0">
            <a:spAutoFit/>
          </a:bodyPr>
          <a:lstStyle/>
          <a:p>
            <a:pPr algn="ctr"/>
            <a:r>
              <a:rPr lang="en-US" dirty="0"/>
              <a:t>Paradigm </a:t>
            </a:r>
          </a:p>
          <a:p>
            <a:pPr algn="ctr"/>
            <a:r>
              <a:rPr lang="en-US" dirty="0"/>
              <a:t>Shift PD</a:t>
            </a:r>
          </a:p>
        </p:txBody>
      </p:sp>
      <p:sp>
        <p:nvSpPr>
          <p:cNvPr id="15" name="TextBox 14"/>
          <p:cNvSpPr txBox="1"/>
          <p:nvPr/>
        </p:nvSpPr>
        <p:spPr>
          <a:xfrm>
            <a:off x="194764" y="4541520"/>
            <a:ext cx="1726050" cy="646331"/>
          </a:xfrm>
          <a:prstGeom prst="rect">
            <a:avLst/>
          </a:prstGeom>
          <a:solidFill>
            <a:schemeClr val="bg1">
              <a:alpha val="63000"/>
            </a:schemeClr>
          </a:solidFill>
          <a:ln>
            <a:solidFill>
              <a:schemeClr val="bg1"/>
            </a:solidFill>
          </a:ln>
        </p:spPr>
        <p:txBody>
          <a:bodyPr wrap="none" rtlCol="0">
            <a:spAutoFit/>
          </a:bodyPr>
          <a:lstStyle/>
          <a:p>
            <a:pPr algn="ctr"/>
            <a:r>
              <a:rPr lang="en-US" dirty="0"/>
              <a:t>Communication </a:t>
            </a:r>
          </a:p>
          <a:p>
            <a:pPr algn="ctr"/>
            <a:r>
              <a:rPr lang="en-US" dirty="0"/>
              <a:t>Plan</a:t>
            </a:r>
          </a:p>
        </p:txBody>
      </p:sp>
      <p:sp>
        <p:nvSpPr>
          <p:cNvPr id="16" name="TextBox 15"/>
          <p:cNvSpPr txBox="1"/>
          <p:nvPr/>
        </p:nvSpPr>
        <p:spPr>
          <a:xfrm>
            <a:off x="335284" y="5684520"/>
            <a:ext cx="1445011" cy="646331"/>
          </a:xfrm>
          <a:prstGeom prst="rect">
            <a:avLst/>
          </a:prstGeom>
          <a:solidFill>
            <a:schemeClr val="bg1">
              <a:alpha val="63000"/>
            </a:schemeClr>
          </a:solidFill>
          <a:ln>
            <a:solidFill>
              <a:schemeClr val="bg1"/>
            </a:solidFill>
          </a:ln>
        </p:spPr>
        <p:txBody>
          <a:bodyPr wrap="none" rtlCol="0">
            <a:spAutoFit/>
          </a:bodyPr>
          <a:lstStyle/>
          <a:p>
            <a:pPr algn="ctr"/>
            <a:r>
              <a:rPr lang="en-US" dirty="0"/>
              <a:t>Performance </a:t>
            </a:r>
          </a:p>
          <a:p>
            <a:pPr algn="ctr"/>
            <a:r>
              <a:rPr lang="en-US" dirty="0"/>
              <a:t>Indicators</a:t>
            </a:r>
          </a:p>
        </p:txBody>
      </p:sp>
      <p:sp>
        <p:nvSpPr>
          <p:cNvPr id="17" name="TextBox 16"/>
          <p:cNvSpPr txBox="1"/>
          <p:nvPr/>
        </p:nvSpPr>
        <p:spPr>
          <a:xfrm>
            <a:off x="2834640" y="5684520"/>
            <a:ext cx="1171154" cy="646331"/>
          </a:xfrm>
          <a:prstGeom prst="rect">
            <a:avLst/>
          </a:prstGeom>
          <a:solidFill>
            <a:schemeClr val="bg1">
              <a:alpha val="63000"/>
            </a:schemeClr>
          </a:solidFill>
          <a:ln>
            <a:solidFill>
              <a:schemeClr val="bg1"/>
            </a:solidFill>
          </a:ln>
        </p:spPr>
        <p:txBody>
          <a:bodyPr wrap="none" rtlCol="0">
            <a:spAutoFit/>
          </a:bodyPr>
          <a:lstStyle/>
          <a:p>
            <a:pPr algn="ctr"/>
            <a:r>
              <a:rPr lang="en-US" dirty="0"/>
              <a:t>Standards </a:t>
            </a:r>
          </a:p>
          <a:p>
            <a:pPr algn="ctr"/>
            <a:r>
              <a:rPr lang="en-US" dirty="0"/>
              <a:t>Selection</a:t>
            </a:r>
          </a:p>
        </p:txBody>
      </p:sp>
      <p:sp>
        <p:nvSpPr>
          <p:cNvPr id="18" name="TextBox 17"/>
          <p:cNvSpPr txBox="1"/>
          <p:nvPr/>
        </p:nvSpPr>
        <p:spPr>
          <a:xfrm>
            <a:off x="6797040" y="5684520"/>
            <a:ext cx="1118255" cy="646331"/>
          </a:xfrm>
          <a:prstGeom prst="rect">
            <a:avLst/>
          </a:prstGeom>
          <a:solidFill>
            <a:schemeClr val="bg1">
              <a:alpha val="63000"/>
            </a:schemeClr>
          </a:solidFill>
          <a:ln>
            <a:solidFill>
              <a:schemeClr val="bg1"/>
            </a:solidFill>
          </a:ln>
        </p:spPr>
        <p:txBody>
          <a:bodyPr wrap="none" rtlCol="0">
            <a:spAutoFit/>
          </a:bodyPr>
          <a:lstStyle/>
          <a:p>
            <a:pPr algn="ctr"/>
            <a:r>
              <a:rPr lang="en-US" dirty="0"/>
              <a:t>Why </a:t>
            </a:r>
          </a:p>
          <a:p>
            <a:pPr algn="ctr"/>
            <a:r>
              <a:rPr lang="en-US" dirty="0"/>
              <a:t>Standards</a:t>
            </a:r>
          </a:p>
        </p:txBody>
      </p:sp>
      <p:sp>
        <p:nvSpPr>
          <p:cNvPr id="19" name="TextBox 18"/>
          <p:cNvSpPr txBox="1"/>
          <p:nvPr/>
        </p:nvSpPr>
        <p:spPr>
          <a:xfrm>
            <a:off x="3540209" y="3023771"/>
            <a:ext cx="2123145" cy="461665"/>
          </a:xfrm>
          <a:prstGeom prst="rect">
            <a:avLst/>
          </a:prstGeom>
          <a:noFill/>
        </p:spPr>
        <p:txBody>
          <a:bodyPr wrap="none" rtlCol="0">
            <a:spAutoFit/>
          </a:bodyPr>
          <a:lstStyle/>
          <a:p>
            <a:r>
              <a:rPr lang="en-US" sz="2400" b="1" dirty="0">
                <a:solidFill>
                  <a:schemeClr val="tx2">
                    <a:lumMod val="60000"/>
                    <a:lumOff val="40000"/>
                  </a:schemeClr>
                </a:solidFill>
              </a:rPr>
              <a:t>DATA ANALYSIS</a:t>
            </a:r>
          </a:p>
        </p:txBody>
      </p:sp>
      <p:sp>
        <p:nvSpPr>
          <p:cNvPr id="20" name="TextBox 19"/>
          <p:cNvSpPr txBox="1"/>
          <p:nvPr/>
        </p:nvSpPr>
        <p:spPr>
          <a:xfrm>
            <a:off x="3355286" y="3480971"/>
            <a:ext cx="2492991" cy="830997"/>
          </a:xfrm>
          <a:prstGeom prst="rect">
            <a:avLst/>
          </a:prstGeom>
          <a:noFill/>
        </p:spPr>
        <p:txBody>
          <a:bodyPr wrap="none" rtlCol="0">
            <a:spAutoFit/>
          </a:bodyPr>
          <a:lstStyle/>
          <a:p>
            <a:pPr algn="ctr"/>
            <a:r>
              <a:rPr lang="en-US" sz="2400" b="1" dirty="0">
                <a:solidFill>
                  <a:srgbClr val="FF0000"/>
                </a:solidFill>
              </a:rPr>
              <a:t>TRANSITION TIME</a:t>
            </a:r>
          </a:p>
          <a:p>
            <a:pPr algn="ctr"/>
            <a:r>
              <a:rPr lang="en-US" sz="2400" b="1" dirty="0">
                <a:solidFill>
                  <a:srgbClr val="FF0000"/>
                </a:solidFill>
              </a:rPr>
              <a:t>12-24 months</a:t>
            </a:r>
          </a:p>
        </p:txBody>
      </p:sp>
      <p:sp>
        <p:nvSpPr>
          <p:cNvPr id="21" name="TextBox 20"/>
          <p:cNvSpPr txBox="1"/>
          <p:nvPr/>
        </p:nvSpPr>
        <p:spPr>
          <a:xfrm>
            <a:off x="3602149" y="4258211"/>
            <a:ext cx="1999265" cy="461665"/>
          </a:xfrm>
          <a:prstGeom prst="rect">
            <a:avLst/>
          </a:prstGeom>
          <a:noFill/>
        </p:spPr>
        <p:txBody>
          <a:bodyPr wrap="none" rtlCol="0">
            <a:spAutoFit/>
          </a:bodyPr>
          <a:lstStyle/>
          <a:p>
            <a:r>
              <a:rPr lang="en-US" sz="2400" b="1" dirty="0">
                <a:solidFill>
                  <a:schemeClr val="accent3"/>
                </a:solidFill>
              </a:rPr>
              <a:t>ON-GOING PD</a:t>
            </a:r>
          </a:p>
        </p:txBody>
      </p:sp>
    </p:spTree>
    <p:extLst>
      <p:ext uri="{BB962C8B-B14F-4D97-AF65-F5344CB8AC3E}">
        <p14:creationId xmlns:p14="http://schemas.microsoft.com/office/powerpoint/2010/main" val="10909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2000"/>
                                        <p:tgtEl>
                                          <p:spTgt spid="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1+#ppt_w/2"/>
                                          </p:val>
                                        </p:tav>
                                        <p:tav tm="100000">
                                          <p:val>
                                            <p:strVal val="#ppt_x"/>
                                          </p:val>
                                        </p:tav>
                                      </p:tavLst>
                                    </p:anim>
                                    <p:anim calcmode="lin" valueType="num">
                                      <p:cBhvr additive="base">
                                        <p:cTn id="6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ircle(in)">
                                      <p:cBhvr>
                                        <p:cTn id="69" dur="2000"/>
                                        <p:tgtEl>
                                          <p:spTgt spid="19"/>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circle(in)">
                                      <p:cBhvr>
                                        <p:cTn id="72" dur="2000"/>
                                        <p:tgtEl>
                                          <p:spTgt spid="20"/>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circle(in)">
                                      <p:cBhvr>
                                        <p:cTn id="7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274"/>
            <a:ext cx="8229600" cy="1143000"/>
          </a:xfrm>
        </p:spPr>
        <p:txBody>
          <a:bodyPr>
            <a:normAutofit/>
          </a:bodyPr>
          <a:lstStyle/>
          <a:p>
            <a:r>
              <a:rPr lang="en-US" sz="3600" b="1" i="1" dirty="0">
                <a:solidFill>
                  <a:schemeClr val="accent1"/>
                </a:solidFill>
              </a:rPr>
              <a:t>REVIEW #’S OF SELECTED STANDARDS</a:t>
            </a:r>
          </a:p>
        </p:txBody>
      </p:sp>
      <p:graphicFrame>
        <p:nvGraphicFramePr>
          <p:cNvPr id="5" name="Table 4"/>
          <p:cNvGraphicFramePr>
            <a:graphicFrameLocks noGrp="1"/>
          </p:cNvGraphicFramePr>
          <p:nvPr>
            <p:extLst>
              <p:ext uri="{D42A27DB-BD31-4B8C-83A1-F6EECF244321}">
                <p14:modId xmlns:p14="http://schemas.microsoft.com/office/powerpoint/2010/main" val="1010967588"/>
              </p:ext>
            </p:extLst>
          </p:nvPr>
        </p:nvGraphicFramePr>
        <p:xfrm>
          <a:off x="345489" y="879495"/>
          <a:ext cx="8500336" cy="1764312"/>
        </p:xfrm>
        <a:graphic>
          <a:graphicData uri="http://schemas.openxmlformats.org/drawingml/2006/table">
            <a:tbl>
              <a:tblPr firstRow="1" bandRow="1">
                <a:tableStyleId>{5C22544A-7EE6-4342-B048-85BDC9FD1C3A}</a:tableStyleId>
              </a:tblPr>
              <a:tblGrid>
                <a:gridCol w="1062542">
                  <a:extLst>
                    <a:ext uri="{9D8B030D-6E8A-4147-A177-3AD203B41FA5}">
                      <a16:colId xmlns:a16="http://schemas.microsoft.com/office/drawing/2014/main" val="20000"/>
                    </a:ext>
                  </a:extLst>
                </a:gridCol>
                <a:gridCol w="1062542">
                  <a:extLst>
                    <a:ext uri="{9D8B030D-6E8A-4147-A177-3AD203B41FA5}">
                      <a16:colId xmlns:a16="http://schemas.microsoft.com/office/drawing/2014/main" val="20001"/>
                    </a:ext>
                  </a:extLst>
                </a:gridCol>
                <a:gridCol w="1062542">
                  <a:extLst>
                    <a:ext uri="{9D8B030D-6E8A-4147-A177-3AD203B41FA5}">
                      <a16:colId xmlns:a16="http://schemas.microsoft.com/office/drawing/2014/main" val="20002"/>
                    </a:ext>
                  </a:extLst>
                </a:gridCol>
                <a:gridCol w="1062542">
                  <a:extLst>
                    <a:ext uri="{9D8B030D-6E8A-4147-A177-3AD203B41FA5}">
                      <a16:colId xmlns:a16="http://schemas.microsoft.com/office/drawing/2014/main" val="20003"/>
                    </a:ext>
                  </a:extLst>
                </a:gridCol>
                <a:gridCol w="1062542">
                  <a:extLst>
                    <a:ext uri="{9D8B030D-6E8A-4147-A177-3AD203B41FA5}">
                      <a16:colId xmlns:a16="http://schemas.microsoft.com/office/drawing/2014/main" val="20004"/>
                    </a:ext>
                  </a:extLst>
                </a:gridCol>
                <a:gridCol w="1062542">
                  <a:extLst>
                    <a:ext uri="{9D8B030D-6E8A-4147-A177-3AD203B41FA5}">
                      <a16:colId xmlns:a16="http://schemas.microsoft.com/office/drawing/2014/main" val="20005"/>
                    </a:ext>
                  </a:extLst>
                </a:gridCol>
                <a:gridCol w="1062542">
                  <a:extLst>
                    <a:ext uri="{9D8B030D-6E8A-4147-A177-3AD203B41FA5}">
                      <a16:colId xmlns:a16="http://schemas.microsoft.com/office/drawing/2014/main" val="20006"/>
                    </a:ext>
                  </a:extLst>
                </a:gridCol>
                <a:gridCol w="1062542">
                  <a:extLst>
                    <a:ext uri="{9D8B030D-6E8A-4147-A177-3AD203B41FA5}">
                      <a16:colId xmlns:a16="http://schemas.microsoft.com/office/drawing/2014/main" val="20007"/>
                    </a:ext>
                  </a:extLst>
                </a:gridCol>
              </a:tblGrid>
              <a:tr h="441078">
                <a:tc>
                  <a:txBody>
                    <a:bodyPr/>
                    <a:lstStyle/>
                    <a:p>
                      <a:pPr algn="ctr"/>
                      <a:endParaRPr lang="en-US" dirty="0"/>
                    </a:p>
                  </a:txBody>
                  <a:tcPr/>
                </a:tc>
                <a:tc>
                  <a:txBody>
                    <a:bodyPr/>
                    <a:lstStyle/>
                    <a:p>
                      <a:pPr algn="ctr"/>
                      <a:r>
                        <a:rPr lang="en-US" dirty="0"/>
                        <a:t>PreK</a:t>
                      </a:r>
                    </a:p>
                  </a:txBody>
                  <a:tcPr/>
                </a:tc>
                <a:tc>
                  <a:txBody>
                    <a:bodyPr/>
                    <a:lstStyle/>
                    <a:p>
                      <a:pPr algn="ctr"/>
                      <a:r>
                        <a:rPr lang="en-US" dirty="0"/>
                        <a:t>K</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0000"/>
                  </a:ext>
                </a:extLst>
              </a:tr>
              <a:tr h="441078">
                <a:tc>
                  <a:txBody>
                    <a:bodyPr/>
                    <a:lstStyle/>
                    <a:p>
                      <a:r>
                        <a:rPr lang="en-US" b="1" dirty="0"/>
                        <a:t>ELA</a:t>
                      </a:r>
                    </a:p>
                  </a:txBody>
                  <a:tcPr/>
                </a:tc>
                <a:tc>
                  <a:txBody>
                    <a:bodyPr/>
                    <a:lstStyle/>
                    <a:p>
                      <a:pPr algn="ctr"/>
                      <a:r>
                        <a:rPr lang="en-US" dirty="0"/>
                        <a:t>15</a:t>
                      </a:r>
                    </a:p>
                  </a:txBody>
                  <a:tcPr/>
                </a:tc>
                <a:tc>
                  <a:txBody>
                    <a:bodyPr/>
                    <a:lstStyle/>
                    <a:p>
                      <a:pPr algn="ctr"/>
                      <a:r>
                        <a:rPr lang="en-US" dirty="0"/>
                        <a:t>12</a:t>
                      </a:r>
                    </a:p>
                  </a:txBody>
                  <a:tcPr/>
                </a:tc>
                <a:tc>
                  <a:txBody>
                    <a:bodyPr/>
                    <a:lstStyle/>
                    <a:p>
                      <a:pPr algn="ctr"/>
                      <a:r>
                        <a:rPr lang="en-US" dirty="0"/>
                        <a:t>18</a:t>
                      </a:r>
                    </a:p>
                  </a:txBody>
                  <a:tcPr/>
                </a:tc>
                <a:tc>
                  <a:txBody>
                    <a:bodyPr/>
                    <a:lstStyle/>
                    <a:p>
                      <a:pPr algn="ctr"/>
                      <a:r>
                        <a:rPr lang="en-US" dirty="0"/>
                        <a:t>10</a:t>
                      </a:r>
                    </a:p>
                  </a:txBody>
                  <a:tcPr/>
                </a:tc>
                <a:tc>
                  <a:txBody>
                    <a:bodyPr/>
                    <a:lstStyle/>
                    <a:p>
                      <a:pPr algn="ctr"/>
                      <a:r>
                        <a:rPr lang="en-US" dirty="0"/>
                        <a:t>17</a:t>
                      </a:r>
                    </a:p>
                  </a:txBody>
                  <a:tcPr/>
                </a:tc>
                <a:tc>
                  <a:txBody>
                    <a:bodyPr/>
                    <a:lstStyle/>
                    <a:p>
                      <a:pPr algn="ctr"/>
                      <a:r>
                        <a:rPr lang="en-US" dirty="0"/>
                        <a:t>23</a:t>
                      </a:r>
                    </a:p>
                  </a:txBody>
                  <a:tcPr/>
                </a:tc>
                <a:tc>
                  <a:txBody>
                    <a:bodyPr/>
                    <a:lstStyle/>
                    <a:p>
                      <a:pPr algn="ctr"/>
                      <a:r>
                        <a:rPr lang="en-US" dirty="0"/>
                        <a:t>32</a:t>
                      </a:r>
                    </a:p>
                  </a:txBody>
                  <a:tcPr/>
                </a:tc>
                <a:extLst>
                  <a:ext uri="{0D108BD9-81ED-4DB2-BD59-A6C34878D82A}">
                    <a16:rowId xmlns:a16="http://schemas.microsoft.com/office/drawing/2014/main" val="10001"/>
                  </a:ext>
                </a:extLst>
              </a:tr>
              <a:tr h="441078">
                <a:tc>
                  <a:txBody>
                    <a:bodyPr/>
                    <a:lstStyle/>
                    <a:p>
                      <a:r>
                        <a:rPr lang="en-US" b="1" dirty="0"/>
                        <a:t>MA</a:t>
                      </a:r>
                    </a:p>
                  </a:txBody>
                  <a:tcPr/>
                </a:tc>
                <a:tc>
                  <a:txBody>
                    <a:bodyPr/>
                    <a:lstStyle/>
                    <a:p>
                      <a:pPr algn="ctr"/>
                      <a:r>
                        <a:rPr lang="en-US" dirty="0"/>
                        <a:t>12</a:t>
                      </a:r>
                    </a:p>
                  </a:txBody>
                  <a:tcPr/>
                </a:tc>
                <a:tc>
                  <a:txBody>
                    <a:bodyPr/>
                    <a:lstStyle/>
                    <a:p>
                      <a:pPr algn="ctr"/>
                      <a:r>
                        <a:rPr lang="en-US" b="1" dirty="0">
                          <a:solidFill>
                            <a:srgbClr val="FF0000"/>
                          </a:solidFill>
                        </a:rPr>
                        <a:t>6</a:t>
                      </a:r>
                    </a:p>
                  </a:txBody>
                  <a:tcPr/>
                </a:tc>
                <a:tc>
                  <a:txBody>
                    <a:bodyPr/>
                    <a:lstStyle/>
                    <a:p>
                      <a:pPr algn="ctr"/>
                      <a:r>
                        <a:rPr lang="en-US" dirty="0"/>
                        <a:t>12</a:t>
                      </a:r>
                    </a:p>
                  </a:txBody>
                  <a:tcPr/>
                </a:tc>
                <a:tc>
                  <a:txBody>
                    <a:bodyPr/>
                    <a:lstStyle/>
                    <a:p>
                      <a:pPr algn="ctr"/>
                      <a:r>
                        <a:rPr lang="en-US" dirty="0"/>
                        <a:t>13</a:t>
                      </a:r>
                    </a:p>
                  </a:txBody>
                  <a:tcPr/>
                </a:tc>
                <a:tc>
                  <a:txBody>
                    <a:bodyPr/>
                    <a:lstStyle/>
                    <a:p>
                      <a:pPr algn="ctr"/>
                      <a:r>
                        <a:rPr lang="en-US" dirty="0"/>
                        <a:t>13</a:t>
                      </a:r>
                    </a:p>
                  </a:txBody>
                  <a:tcPr/>
                </a:tc>
                <a:tc>
                  <a:txBody>
                    <a:bodyPr/>
                    <a:lstStyle/>
                    <a:p>
                      <a:pPr algn="ctr"/>
                      <a:r>
                        <a:rPr lang="en-US" dirty="0"/>
                        <a:t>14</a:t>
                      </a:r>
                    </a:p>
                  </a:txBody>
                  <a:tcPr/>
                </a:tc>
                <a:tc>
                  <a:txBody>
                    <a:bodyPr/>
                    <a:lstStyle/>
                    <a:p>
                      <a:pPr algn="ctr"/>
                      <a:r>
                        <a:rPr lang="en-US" dirty="0"/>
                        <a:t>14</a:t>
                      </a:r>
                    </a:p>
                  </a:txBody>
                  <a:tcPr/>
                </a:tc>
                <a:extLst>
                  <a:ext uri="{0D108BD9-81ED-4DB2-BD59-A6C34878D82A}">
                    <a16:rowId xmlns:a16="http://schemas.microsoft.com/office/drawing/2014/main" val="10002"/>
                  </a:ext>
                </a:extLst>
              </a:tr>
              <a:tr h="441078">
                <a:tc>
                  <a:txBody>
                    <a:bodyPr/>
                    <a:lstStyle/>
                    <a:p>
                      <a:r>
                        <a:rPr lang="en-US" b="1" dirty="0"/>
                        <a:t>SCI</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b="1" dirty="0">
                          <a:solidFill>
                            <a:srgbClr val="FF0000"/>
                          </a:solidFill>
                        </a:rPr>
                        <a:t>14</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10003"/>
                  </a:ext>
                </a:extLst>
              </a:tr>
            </a:tbl>
          </a:graphicData>
        </a:graphic>
      </p:graphicFrame>
      <p:grpSp>
        <p:nvGrpSpPr>
          <p:cNvPr id="9" name="Group 8"/>
          <p:cNvGrpSpPr/>
          <p:nvPr/>
        </p:nvGrpSpPr>
        <p:grpSpPr>
          <a:xfrm>
            <a:off x="457200" y="3184228"/>
            <a:ext cx="8229600" cy="2792500"/>
            <a:chOff x="457200" y="3184228"/>
            <a:chExt cx="8229600" cy="2792500"/>
          </a:xfrm>
        </p:grpSpPr>
        <p:pic>
          <p:nvPicPr>
            <p:cNvPr id="6" name="Picture 5"/>
            <p:cNvPicPr>
              <a:picLocks noChangeAspect="1"/>
            </p:cNvPicPr>
            <p:nvPr/>
          </p:nvPicPr>
          <p:blipFill>
            <a:blip r:embed="rId3"/>
            <a:stretch>
              <a:fillRect/>
            </a:stretch>
          </p:blipFill>
          <p:spPr>
            <a:xfrm>
              <a:off x="457200" y="3184228"/>
              <a:ext cx="1868557" cy="2624378"/>
            </a:xfrm>
            <a:prstGeom prst="rect">
              <a:avLst/>
            </a:prstGeom>
          </p:spPr>
        </p:pic>
        <p:pic>
          <p:nvPicPr>
            <p:cNvPr id="7" name="Picture 6"/>
            <p:cNvPicPr>
              <a:picLocks noChangeAspect="1"/>
            </p:cNvPicPr>
            <p:nvPr/>
          </p:nvPicPr>
          <p:blipFill>
            <a:blip r:embed="rId3"/>
            <a:stretch>
              <a:fillRect/>
            </a:stretch>
          </p:blipFill>
          <p:spPr>
            <a:xfrm flipH="1">
              <a:off x="6789361" y="3359425"/>
              <a:ext cx="1897439" cy="2617303"/>
            </a:xfrm>
            <a:prstGeom prst="rect">
              <a:avLst/>
            </a:prstGeom>
          </p:spPr>
        </p:pic>
        <p:sp>
          <p:nvSpPr>
            <p:cNvPr id="8" name="TextBox 7"/>
            <p:cNvSpPr txBox="1"/>
            <p:nvPr/>
          </p:nvSpPr>
          <p:spPr>
            <a:xfrm>
              <a:off x="2464903" y="4015409"/>
              <a:ext cx="4491038" cy="1077218"/>
            </a:xfrm>
            <a:prstGeom prst="rect">
              <a:avLst/>
            </a:prstGeom>
            <a:noFill/>
          </p:spPr>
          <p:txBody>
            <a:bodyPr wrap="none" rtlCol="0">
              <a:spAutoFit/>
            </a:bodyPr>
            <a:lstStyle/>
            <a:p>
              <a:r>
                <a:rPr lang="en-US" sz="3200" b="1" dirty="0"/>
                <a:t>How many are too few!</a:t>
              </a:r>
            </a:p>
            <a:p>
              <a:r>
                <a:rPr lang="en-US" sz="3200" b="1" dirty="0"/>
                <a:t>How many are too many!</a:t>
              </a:r>
            </a:p>
          </p:txBody>
        </p:sp>
      </p:grpSp>
    </p:spTree>
    <p:extLst>
      <p:ext uri="{BB962C8B-B14F-4D97-AF65-F5344CB8AC3E}">
        <p14:creationId xmlns:p14="http://schemas.microsoft.com/office/powerpoint/2010/main" val="12073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750"/>
            <a:ext cx="8229600" cy="1143000"/>
          </a:xfrm>
        </p:spPr>
        <p:txBody>
          <a:bodyPr>
            <a:normAutofit fontScale="90000"/>
          </a:bodyPr>
          <a:lstStyle/>
          <a:p>
            <a:pPr algn="ctr">
              <a:defRPr/>
            </a:pPr>
            <a:r>
              <a:rPr lang="en-US" b="1" dirty="0">
                <a:solidFill>
                  <a:schemeClr val="tx2">
                    <a:lumMod val="60000"/>
                    <a:lumOff val="40000"/>
                  </a:schemeClr>
                </a:solidFill>
              </a:rPr>
              <a:t>Change requires continual checking of your stakeholders temperature. </a:t>
            </a:r>
            <a:br>
              <a:rPr lang="en-US" b="1" dirty="0">
                <a:solidFill>
                  <a:schemeClr val="tx2">
                    <a:lumMod val="60000"/>
                    <a:lumOff val="40000"/>
                  </a:schemeClr>
                </a:solidFill>
              </a:rPr>
            </a:br>
            <a:r>
              <a:rPr lang="en-US" b="1" dirty="0">
                <a:solidFill>
                  <a:schemeClr val="tx2">
                    <a:lumMod val="60000"/>
                    <a:lumOff val="40000"/>
                  </a:schemeClr>
                </a:solidFill>
              </a:rPr>
              <a:t>HAS THIS HAPPENED YET?</a:t>
            </a:r>
          </a:p>
        </p:txBody>
      </p:sp>
      <p:sp>
        <p:nvSpPr>
          <p:cNvPr id="5" name="Title 1"/>
          <p:cNvSpPr txBox="1">
            <a:spLocks/>
          </p:cNvSpPr>
          <p:nvPr/>
        </p:nvSpPr>
        <p:spPr>
          <a:xfrm>
            <a:off x="1752600" y="5334000"/>
            <a:ext cx="1600200" cy="533400"/>
          </a:xfrm>
          <a:prstGeom prst="rect">
            <a:avLst/>
          </a:prstGeom>
        </p:spPr>
        <p:txBody>
          <a:bodyPr anchor="ctr">
            <a:normAutofit fontScale="750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Parents </a:t>
            </a:r>
          </a:p>
        </p:txBody>
      </p:sp>
      <p:sp>
        <p:nvSpPr>
          <p:cNvPr id="6" name="Title 1"/>
          <p:cNvSpPr txBox="1">
            <a:spLocks/>
          </p:cNvSpPr>
          <p:nvPr/>
        </p:nvSpPr>
        <p:spPr>
          <a:xfrm>
            <a:off x="3733800" y="5334000"/>
            <a:ext cx="1905000" cy="533400"/>
          </a:xfrm>
          <a:prstGeom prst="rect">
            <a:avLst/>
          </a:prstGeom>
        </p:spPr>
        <p:txBody>
          <a:bodyPr anchor="ctr">
            <a:normAutofit fontScale="750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Teachers </a:t>
            </a:r>
          </a:p>
        </p:txBody>
      </p:sp>
      <p:sp>
        <p:nvSpPr>
          <p:cNvPr id="7" name="Title 1"/>
          <p:cNvSpPr txBox="1">
            <a:spLocks/>
          </p:cNvSpPr>
          <p:nvPr/>
        </p:nvSpPr>
        <p:spPr>
          <a:xfrm>
            <a:off x="5486400" y="5334000"/>
            <a:ext cx="2209800" cy="533400"/>
          </a:xfrm>
          <a:prstGeom prst="rect">
            <a:avLst/>
          </a:prstGeom>
        </p:spPr>
        <p:txBody>
          <a:bodyPr anchor="ctr">
            <a:normAutofit fontScale="750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Tech Team</a:t>
            </a:r>
          </a:p>
        </p:txBody>
      </p:sp>
      <p:pic>
        <p:nvPicPr>
          <p:cNvPr id="3" name="Picture 2"/>
          <p:cNvPicPr>
            <a:picLocks noChangeAspect="1"/>
          </p:cNvPicPr>
          <p:nvPr/>
        </p:nvPicPr>
        <p:blipFill>
          <a:blip r:embed="rId2"/>
          <a:stretch>
            <a:fillRect/>
          </a:stretch>
        </p:blipFill>
        <p:spPr>
          <a:xfrm>
            <a:off x="1897888" y="2318671"/>
            <a:ext cx="2114296" cy="2114296"/>
          </a:xfrm>
          <a:prstGeom prst="rect">
            <a:avLst/>
          </a:prstGeom>
        </p:spPr>
      </p:pic>
      <p:pic>
        <p:nvPicPr>
          <p:cNvPr id="4" name="Picture 3"/>
          <p:cNvPicPr>
            <a:picLocks noChangeAspect="1"/>
          </p:cNvPicPr>
          <p:nvPr/>
        </p:nvPicPr>
        <p:blipFill>
          <a:blip r:embed="rId3"/>
          <a:stretch>
            <a:fillRect/>
          </a:stretch>
        </p:blipFill>
        <p:spPr>
          <a:xfrm>
            <a:off x="4686300" y="2311400"/>
            <a:ext cx="2235200" cy="2235200"/>
          </a:xfrm>
          <a:prstGeom prst="rect">
            <a:avLst/>
          </a:prstGeom>
        </p:spPr>
      </p:pic>
    </p:spTree>
    <p:extLst>
      <p:ext uri="{BB962C8B-B14F-4D97-AF65-F5344CB8AC3E}">
        <p14:creationId xmlns:p14="http://schemas.microsoft.com/office/powerpoint/2010/main" val="546724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4" y="-260610"/>
            <a:ext cx="8229600" cy="1143000"/>
          </a:xfrm>
        </p:spPr>
        <p:txBody>
          <a:bodyPr>
            <a:normAutofit/>
          </a:bodyPr>
          <a:lstStyle/>
          <a:p>
            <a:r>
              <a:rPr lang="en-US" sz="4800" b="1" i="1" dirty="0">
                <a:solidFill>
                  <a:schemeClr val="accent1">
                    <a:lumMod val="75000"/>
                  </a:schemeClr>
                </a:solidFill>
              </a:rPr>
              <a:t>SHIFT Communication Plan</a:t>
            </a:r>
          </a:p>
        </p:txBody>
      </p:sp>
      <p:sp>
        <p:nvSpPr>
          <p:cNvPr id="5" name="Title 1"/>
          <p:cNvSpPr txBox="1">
            <a:spLocks/>
          </p:cNvSpPr>
          <p:nvPr/>
        </p:nvSpPr>
        <p:spPr>
          <a:xfrm>
            <a:off x="0" y="360145"/>
            <a:ext cx="9144000" cy="36766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1" dirty="0">
                <a:solidFill>
                  <a:srgbClr val="FF0000"/>
                </a:solidFill>
              </a:rPr>
              <a:t>Communication Plan may include but not limited to</a:t>
            </a:r>
            <a:r>
              <a:rPr lang="mr-IN" sz="3200" b="1" i="1" dirty="0">
                <a:solidFill>
                  <a:srgbClr val="FF0000"/>
                </a:solidFill>
              </a:rPr>
              <a:t>…</a:t>
            </a:r>
            <a:endParaRPr lang="en-US" sz="3200" b="1" i="1" dirty="0">
              <a:solidFill>
                <a:srgbClr val="FF0000"/>
              </a:solidFill>
            </a:endParaRPr>
          </a:p>
          <a:p>
            <a:pPr marL="457200" indent="-457200" algn="l">
              <a:buAutoNum type="arabicPeriod"/>
            </a:pPr>
            <a:r>
              <a:rPr lang="en-US" sz="3200" b="1" i="1" dirty="0">
                <a:solidFill>
                  <a:schemeClr val="accent1">
                    <a:lumMod val="75000"/>
                  </a:schemeClr>
                </a:solidFill>
              </a:rPr>
              <a:t>MULTIPLE PARENTS NIGHTS</a:t>
            </a:r>
          </a:p>
          <a:p>
            <a:pPr marL="457200" indent="-457200" algn="l">
              <a:buAutoNum type="arabicPeriod"/>
            </a:pPr>
            <a:r>
              <a:rPr lang="en-US" sz="3200" b="1" i="1" dirty="0">
                <a:solidFill>
                  <a:schemeClr val="accent1">
                    <a:lumMod val="75000"/>
                  </a:schemeClr>
                </a:solidFill>
              </a:rPr>
              <a:t>WEB PRESENCES</a:t>
            </a:r>
          </a:p>
          <a:p>
            <a:pPr marL="457200" indent="-457200" algn="l">
              <a:buAutoNum type="arabicPeriod"/>
            </a:pPr>
            <a:r>
              <a:rPr lang="en-US" sz="3200" b="1" i="1" dirty="0">
                <a:solidFill>
                  <a:schemeClr val="accent1">
                    <a:lumMod val="75000"/>
                  </a:schemeClr>
                </a:solidFill>
              </a:rPr>
              <a:t>ROBO-CALL JUST FOR STANDARD MIGRATION</a:t>
            </a:r>
          </a:p>
          <a:p>
            <a:pPr marL="457200" indent="-457200" algn="l">
              <a:buAutoNum type="arabicPeriod"/>
            </a:pPr>
            <a:r>
              <a:rPr lang="en-US" sz="3200" b="1" i="1" dirty="0">
                <a:solidFill>
                  <a:schemeClr val="accent1">
                    <a:lumMod val="75000"/>
                  </a:schemeClr>
                </a:solidFill>
              </a:rPr>
              <a:t>WHEN AGE APPROPRIATE </a:t>
            </a:r>
            <a:r>
              <a:rPr lang="mr-IN" sz="3200" b="1" i="1" dirty="0">
                <a:solidFill>
                  <a:schemeClr val="accent1">
                    <a:lumMod val="75000"/>
                  </a:schemeClr>
                </a:solidFill>
              </a:rPr>
              <a:t>…</a:t>
            </a:r>
            <a:r>
              <a:rPr lang="en-US" sz="3200" b="1" i="1" dirty="0">
                <a:solidFill>
                  <a:schemeClr val="accent1">
                    <a:lumMod val="75000"/>
                  </a:schemeClr>
                </a:solidFill>
              </a:rPr>
              <a:t> USE YOUR STUDENTS</a:t>
            </a:r>
          </a:p>
        </p:txBody>
      </p:sp>
      <p:grpSp>
        <p:nvGrpSpPr>
          <p:cNvPr id="8" name="Group 7"/>
          <p:cNvGrpSpPr/>
          <p:nvPr/>
        </p:nvGrpSpPr>
        <p:grpSpPr>
          <a:xfrm>
            <a:off x="212494" y="3992139"/>
            <a:ext cx="4292600" cy="2687367"/>
            <a:chOff x="212494" y="3992139"/>
            <a:chExt cx="4292600" cy="268736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94" y="5600006"/>
              <a:ext cx="4292600" cy="1079500"/>
            </a:xfrm>
            <a:prstGeom prst="rect">
              <a:avLst/>
            </a:prstGeom>
          </p:spPr>
        </p:pic>
        <p:sp>
          <p:nvSpPr>
            <p:cNvPr id="6" name="TextBox 5"/>
            <p:cNvSpPr txBox="1"/>
            <p:nvPr/>
          </p:nvSpPr>
          <p:spPr>
            <a:xfrm>
              <a:off x="312239" y="3992139"/>
              <a:ext cx="3792385" cy="830997"/>
            </a:xfrm>
            <a:prstGeom prst="rect">
              <a:avLst/>
            </a:prstGeom>
            <a:noFill/>
          </p:spPr>
          <p:txBody>
            <a:bodyPr wrap="none" rtlCol="0">
              <a:spAutoFit/>
            </a:bodyPr>
            <a:lstStyle/>
            <a:p>
              <a:r>
                <a:rPr lang="en-US" sz="2400" b="1" dirty="0"/>
                <a:t>Niall</a:t>
              </a:r>
            </a:p>
            <a:p>
              <a:r>
                <a:rPr lang="en-US" sz="2400" b="1" dirty="0"/>
                <a:t>GRADE 8-12 MATH TEACHER</a:t>
              </a:r>
              <a:endParaRPr lang="en-US" sz="2400" dirty="0"/>
            </a:p>
          </p:txBody>
        </p:sp>
        <p:sp>
          <p:nvSpPr>
            <p:cNvPr id="7" name="TextBox 6"/>
            <p:cNvSpPr txBox="1"/>
            <p:nvPr/>
          </p:nvSpPr>
          <p:spPr>
            <a:xfrm>
              <a:off x="330827" y="4791311"/>
              <a:ext cx="4114524" cy="830997"/>
            </a:xfrm>
            <a:prstGeom prst="rect">
              <a:avLst/>
            </a:prstGeom>
            <a:noFill/>
          </p:spPr>
          <p:txBody>
            <a:bodyPr wrap="none" rtlCol="0">
              <a:spAutoFit/>
            </a:bodyPr>
            <a:lstStyle/>
            <a:p>
              <a:r>
                <a:rPr lang="en-US" sz="2400" b="1" dirty="0"/>
                <a:t>Tara</a:t>
              </a:r>
            </a:p>
            <a:p>
              <a:r>
                <a:rPr lang="en-US" sz="2400" b="1" dirty="0"/>
                <a:t>GRADE 8-12 ENGLISH TEACHER</a:t>
              </a:r>
              <a:endParaRPr lang="en-US" sz="2400" dirty="0"/>
            </a:p>
          </p:txBody>
        </p:sp>
      </p:grpSp>
      <p:grpSp>
        <p:nvGrpSpPr>
          <p:cNvPr id="12" name="Group 11"/>
          <p:cNvGrpSpPr/>
          <p:nvPr/>
        </p:nvGrpSpPr>
        <p:grpSpPr>
          <a:xfrm>
            <a:off x="5464097" y="3538092"/>
            <a:ext cx="3661145" cy="3275310"/>
            <a:chOff x="5464097" y="3538092"/>
            <a:chExt cx="3661145" cy="327531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097" y="3538092"/>
              <a:ext cx="3661145" cy="3275310"/>
            </a:xfrm>
            <a:prstGeom prst="rect">
              <a:avLst/>
            </a:prstGeom>
          </p:spPr>
        </p:pic>
        <p:sp>
          <p:nvSpPr>
            <p:cNvPr id="10" name="TextBox 9"/>
            <p:cNvSpPr txBox="1"/>
            <p:nvPr/>
          </p:nvSpPr>
          <p:spPr>
            <a:xfrm>
              <a:off x="6457164" y="5668130"/>
              <a:ext cx="345068" cy="369332"/>
            </a:xfrm>
            <a:prstGeom prst="rect">
              <a:avLst/>
            </a:prstGeom>
            <a:solidFill>
              <a:schemeClr val="bg1"/>
            </a:solidFill>
          </p:spPr>
          <p:txBody>
            <a:bodyPr wrap="square" rtlCol="0">
              <a:spAutoFit/>
            </a:bodyPr>
            <a:lstStyle/>
            <a:p>
              <a:r>
                <a:rPr lang="en-US" dirty="0">
                  <a:solidFill>
                    <a:srgbClr val="FF0000"/>
                  </a:solidFill>
                </a:rPr>
                <a:t>O</a:t>
              </a:r>
            </a:p>
          </p:txBody>
        </p:sp>
        <p:sp>
          <p:nvSpPr>
            <p:cNvPr id="11" name="TextBox 10"/>
            <p:cNvSpPr txBox="1"/>
            <p:nvPr/>
          </p:nvSpPr>
          <p:spPr>
            <a:xfrm>
              <a:off x="8705991" y="3791413"/>
              <a:ext cx="192680" cy="369332"/>
            </a:xfrm>
            <a:prstGeom prst="rect">
              <a:avLst/>
            </a:prstGeom>
            <a:solidFill>
              <a:schemeClr val="bg1"/>
            </a:solidFill>
          </p:spPr>
          <p:txBody>
            <a:bodyPr wrap="square" rtlCol="0">
              <a:spAutoFit/>
            </a:bodyPr>
            <a:lstStyle/>
            <a:p>
              <a:r>
                <a:rPr lang="en-US" dirty="0">
                  <a:solidFill>
                    <a:srgbClr val="FF0000"/>
                  </a:solidFill>
                </a:rPr>
                <a:t>4</a:t>
              </a:r>
            </a:p>
          </p:txBody>
        </p:sp>
      </p:grpSp>
    </p:spTree>
    <p:extLst>
      <p:ext uri="{BB962C8B-B14F-4D97-AF65-F5344CB8AC3E}">
        <p14:creationId xmlns:p14="http://schemas.microsoft.com/office/powerpoint/2010/main" val="7717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2-21 at 10.08.21 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48" y="681799"/>
            <a:ext cx="8027894" cy="4774319"/>
          </a:xfrm>
          <a:prstGeom prst="rect">
            <a:avLst/>
          </a:prstGeom>
        </p:spPr>
      </p:pic>
      <p:sp>
        <p:nvSpPr>
          <p:cNvPr id="3" name="Rectangle 2"/>
          <p:cNvSpPr/>
          <p:nvPr/>
        </p:nvSpPr>
        <p:spPr>
          <a:xfrm rot="19560565">
            <a:off x="3417854" y="2403345"/>
            <a:ext cx="4364897" cy="1569660"/>
          </a:xfrm>
          <a:prstGeom prst="rect">
            <a:avLst/>
          </a:prstGeom>
          <a:noFill/>
        </p:spPr>
        <p:txBody>
          <a:bodyPr wrap="none">
            <a:spAutoFit/>
          </a:bodyPr>
          <a:lstStyle/>
          <a:p>
            <a:pPr algn="ctr">
              <a:defRPr/>
            </a:pP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SAMPLE</a:t>
            </a:r>
          </a:p>
        </p:txBody>
      </p:sp>
      <p:sp>
        <p:nvSpPr>
          <p:cNvPr id="6" name="TextBox 5"/>
          <p:cNvSpPr txBox="1"/>
          <p:nvPr/>
        </p:nvSpPr>
        <p:spPr>
          <a:xfrm>
            <a:off x="313775" y="5991412"/>
            <a:ext cx="6713772" cy="400110"/>
          </a:xfrm>
          <a:prstGeom prst="rect">
            <a:avLst/>
          </a:prstGeom>
          <a:noFill/>
        </p:spPr>
        <p:txBody>
          <a:bodyPr wrap="none" rtlCol="0">
            <a:spAutoFit/>
          </a:bodyPr>
          <a:lstStyle/>
          <a:p>
            <a:r>
              <a:rPr lang="en-US" sz="2000" b="1" dirty="0"/>
              <a:t>http://</a:t>
            </a:r>
            <a:r>
              <a:rPr lang="en-US" sz="2000" b="1" dirty="0" err="1"/>
              <a:t>www.derotechnical.com</a:t>
            </a:r>
            <a:r>
              <a:rPr lang="en-US" sz="2000" b="1" dirty="0"/>
              <a:t>/STANDARDS/</a:t>
            </a:r>
            <a:r>
              <a:rPr lang="en-US" sz="2000" b="1" dirty="0" err="1"/>
              <a:t>Standards.html</a:t>
            </a:r>
            <a:endParaRPr lang="en-US" sz="2000" b="1" dirty="0"/>
          </a:p>
        </p:txBody>
      </p:sp>
      <p:sp>
        <p:nvSpPr>
          <p:cNvPr id="7" name="TextBox 6"/>
          <p:cNvSpPr txBox="1"/>
          <p:nvPr/>
        </p:nvSpPr>
        <p:spPr>
          <a:xfrm>
            <a:off x="2196337" y="104591"/>
            <a:ext cx="4449055" cy="461665"/>
          </a:xfrm>
          <a:prstGeom prst="rect">
            <a:avLst/>
          </a:prstGeom>
          <a:noFill/>
        </p:spPr>
        <p:txBody>
          <a:bodyPr wrap="none" rtlCol="0">
            <a:spAutoFit/>
          </a:bodyPr>
          <a:lstStyle/>
          <a:p>
            <a:r>
              <a:rPr lang="en-US" sz="2400" b="1" dirty="0"/>
              <a:t>Suggested Tasks and Benchmarks</a:t>
            </a:r>
          </a:p>
        </p:txBody>
      </p:sp>
    </p:spTree>
    <p:extLst>
      <p:ext uri="{BB962C8B-B14F-4D97-AF65-F5344CB8AC3E}">
        <p14:creationId xmlns:p14="http://schemas.microsoft.com/office/powerpoint/2010/main" val="20342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4" y="-260610"/>
            <a:ext cx="8229600" cy="1143000"/>
          </a:xfrm>
        </p:spPr>
        <p:txBody>
          <a:bodyPr>
            <a:normAutofit/>
          </a:bodyPr>
          <a:lstStyle/>
          <a:p>
            <a:r>
              <a:rPr lang="en-US" sz="4800" b="1" i="1" dirty="0">
                <a:solidFill>
                  <a:schemeClr val="accent1">
                    <a:lumMod val="75000"/>
                  </a:schemeClr>
                </a:solidFill>
              </a:rPr>
              <a:t>Professional Development Plan</a:t>
            </a:r>
          </a:p>
        </p:txBody>
      </p:sp>
      <p:sp>
        <p:nvSpPr>
          <p:cNvPr id="5" name="Title 1"/>
          <p:cNvSpPr txBox="1">
            <a:spLocks/>
          </p:cNvSpPr>
          <p:nvPr/>
        </p:nvSpPr>
        <p:spPr>
          <a:xfrm>
            <a:off x="0" y="360145"/>
            <a:ext cx="9144000" cy="36766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AutoNum type="arabicPeriod"/>
            </a:pPr>
            <a:r>
              <a:rPr lang="en-US" sz="3200" b="1" i="1" dirty="0">
                <a:solidFill>
                  <a:schemeClr val="accent1">
                    <a:lumMod val="75000"/>
                  </a:schemeClr>
                </a:solidFill>
              </a:rPr>
              <a:t>What have you done?</a:t>
            </a:r>
          </a:p>
          <a:p>
            <a:pPr marL="457200" indent="-457200" algn="l">
              <a:buAutoNum type="arabicPeriod"/>
            </a:pPr>
            <a:r>
              <a:rPr lang="en-US" sz="3200" b="1" i="1" dirty="0">
                <a:solidFill>
                  <a:schemeClr val="accent1">
                    <a:lumMod val="75000"/>
                  </a:schemeClr>
                </a:solidFill>
              </a:rPr>
              <a:t>One and Done</a:t>
            </a:r>
          </a:p>
          <a:p>
            <a:pPr marL="457200" indent="-457200" algn="l">
              <a:buAutoNum type="arabicPeriod"/>
            </a:pPr>
            <a:r>
              <a:rPr lang="en-US" sz="3200" b="1" i="1" dirty="0">
                <a:solidFill>
                  <a:schemeClr val="accent1">
                    <a:lumMod val="75000"/>
                  </a:schemeClr>
                </a:solidFill>
              </a:rPr>
              <a:t>Relationship between PD and Increased Use</a:t>
            </a:r>
          </a:p>
          <a:p>
            <a:pPr marL="457200" indent="-457200" algn="l">
              <a:buAutoNum type="arabicPeriod"/>
            </a:pPr>
            <a:r>
              <a:rPr lang="en-US" sz="3200" b="1" i="1" dirty="0">
                <a:solidFill>
                  <a:schemeClr val="accent1">
                    <a:lumMod val="75000"/>
                  </a:schemeClr>
                </a:solidFill>
              </a:rPr>
              <a:t>Getting Started Scoring vs Data Analysis </a:t>
            </a:r>
          </a:p>
          <a:p>
            <a:pPr marL="457200" indent="-457200" algn="l">
              <a:buAutoNum type="arabicPeriod"/>
            </a:pPr>
            <a:r>
              <a:rPr lang="en-US" sz="3200" b="1" i="1" dirty="0"/>
              <a:t>When is your next PD/Faculty Meeting? </a:t>
            </a:r>
          </a:p>
          <a:p>
            <a:pPr marL="457200" indent="-457200" algn="l">
              <a:buAutoNum type="arabicPeriod"/>
            </a:pPr>
            <a:r>
              <a:rPr lang="en-US" sz="3200" b="1" i="1" dirty="0">
                <a:solidFill>
                  <a:srgbClr val="FF0000"/>
                </a:solidFill>
              </a:rPr>
              <a:t>They don</a:t>
            </a:r>
            <a:r>
              <a:rPr lang="mr-IN" sz="3200" b="1" i="1" dirty="0">
                <a:solidFill>
                  <a:srgbClr val="FF0000"/>
                </a:solidFill>
              </a:rPr>
              <a:t>’</a:t>
            </a:r>
            <a:r>
              <a:rPr lang="en-US" sz="3200" b="1" i="1" dirty="0">
                <a:solidFill>
                  <a:srgbClr val="FF0000"/>
                </a:solidFill>
              </a:rPr>
              <a:t>t know what they don</a:t>
            </a:r>
            <a:r>
              <a:rPr lang="mr-IN" sz="3200" b="1" i="1" dirty="0">
                <a:solidFill>
                  <a:srgbClr val="FF0000"/>
                </a:solidFill>
              </a:rPr>
              <a:t>’</a:t>
            </a:r>
            <a:r>
              <a:rPr lang="en-US" sz="3200" b="1" i="1" dirty="0">
                <a:solidFill>
                  <a:srgbClr val="FF0000"/>
                </a:solidFill>
              </a:rPr>
              <a:t>t know</a:t>
            </a:r>
            <a:r>
              <a:rPr lang="mr-IN" sz="3200" b="1" i="1" dirty="0">
                <a:solidFill>
                  <a:srgbClr val="FF0000"/>
                </a:solidFill>
              </a:rPr>
              <a:t>…</a:t>
            </a:r>
            <a:endParaRPr lang="en-US" sz="2800" b="1" i="1" dirty="0">
              <a:solidFill>
                <a:srgbClr val="FF0000"/>
              </a:solidFill>
            </a:endParaRPr>
          </a:p>
        </p:txBody>
      </p:sp>
      <p:grpSp>
        <p:nvGrpSpPr>
          <p:cNvPr id="15" name="Group 14"/>
          <p:cNvGrpSpPr/>
          <p:nvPr/>
        </p:nvGrpSpPr>
        <p:grpSpPr>
          <a:xfrm>
            <a:off x="198783" y="4036748"/>
            <a:ext cx="9023549" cy="1760761"/>
            <a:chOff x="198783" y="4036748"/>
            <a:chExt cx="9023549" cy="1760761"/>
          </a:xfrm>
        </p:grpSpPr>
        <p:pic>
          <p:nvPicPr>
            <p:cNvPr id="3" name="Picture 2"/>
            <p:cNvPicPr>
              <a:picLocks noChangeAspect="1"/>
            </p:cNvPicPr>
            <p:nvPr/>
          </p:nvPicPr>
          <p:blipFill>
            <a:blip r:embed="rId2"/>
            <a:stretch>
              <a:fillRect/>
            </a:stretch>
          </p:blipFill>
          <p:spPr>
            <a:xfrm>
              <a:off x="198783" y="4364035"/>
              <a:ext cx="2544417" cy="143347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240" y="4036748"/>
              <a:ext cx="1912178" cy="1760761"/>
            </a:xfrm>
            <a:prstGeom prst="rect">
              <a:avLst/>
            </a:prstGeom>
          </p:spPr>
        </p:pic>
        <p:sp>
          <p:nvSpPr>
            <p:cNvPr id="14" name="TextBox 13"/>
            <p:cNvSpPr txBox="1"/>
            <p:nvPr/>
          </p:nvSpPr>
          <p:spPr>
            <a:xfrm>
              <a:off x="4949687" y="4175894"/>
              <a:ext cx="4272645" cy="1569660"/>
            </a:xfrm>
            <a:prstGeom prst="rect">
              <a:avLst/>
            </a:prstGeom>
            <a:noFill/>
          </p:spPr>
          <p:txBody>
            <a:bodyPr wrap="none" rtlCol="0">
              <a:spAutoFit/>
            </a:bodyPr>
            <a:lstStyle/>
            <a:p>
              <a:r>
                <a:rPr lang="en-US" sz="2400" b="1" dirty="0">
                  <a:solidFill>
                    <a:srgbClr val="FF0000"/>
                  </a:solidFill>
                </a:rPr>
                <a:t>EXACT TIMES = COMMITMENT</a:t>
              </a:r>
            </a:p>
            <a:p>
              <a:r>
                <a:rPr lang="en-US" sz="2400" b="1" dirty="0"/>
                <a:t>Grade Level Meetings</a:t>
              </a:r>
            </a:p>
            <a:p>
              <a:r>
                <a:rPr lang="en-US" sz="2400" b="1" dirty="0"/>
                <a:t>Faculty/Departmental Meetings</a:t>
              </a:r>
            </a:p>
            <a:p>
              <a:r>
                <a:rPr lang="en-US" sz="2400" b="1" dirty="0"/>
                <a:t>PD Days and Times</a:t>
              </a:r>
            </a:p>
          </p:txBody>
        </p:sp>
      </p:grpSp>
    </p:spTree>
    <p:extLst>
      <p:ext uri="{BB962C8B-B14F-4D97-AF65-F5344CB8AC3E}">
        <p14:creationId xmlns:p14="http://schemas.microsoft.com/office/powerpoint/2010/main" val="8566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Content Placeholder 3" descr="Screen Shot 2012-09-15 at 4.58.52 PM.png"/>
          <p:cNvPicPr>
            <a:picLocks noGrp="1" noChangeAspect="1"/>
          </p:cNvPicPr>
          <p:nvPr>
            <p:ph idx="4294967295"/>
          </p:nvPr>
        </p:nvPicPr>
        <p:blipFill>
          <a:blip r:embed="rId2">
            <a:extLst>
              <a:ext uri="{28A0092B-C50C-407E-A947-70E740481C1C}">
                <a14:useLocalDpi xmlns:a14="http://schemas.microsoft.com/office/drawing/2010/main" val="0"/>
              </a:ext>
            </a:extLst>
          </a:blip>
          <a:srcRect t="4401" b="4401"/>
          <a:stretch>
            <a:fillRect/>
          </a:stretch>
        </p:blipFill>
        <p:spPr>
          <a:xfrm>
            <a:off x="0" y="2895600"/>
            <a:ext cx="5410200" cy="2974975"/>
          </a:xfrm>
        </p:spPr>
      </p:pic>
      <p:pic>
        <p:nvPicPr>
          <p:cNvPr id="29698" name="Picture 4" descr="Screen Shot 2012-09-15 at 5.00.5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01775"/>
            <a:ext cx="22860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323873" y="122583"/>
            <a:ext cx="8451223" cy="1015663"/>
          </a:xfrm>
          <a:prstGeom prst="rect">
            <a:avLst/>
          </a:prstGeom>
        </p:spPr>
        <p:txBody>
          <a:bodyPr wrap="none">
            <a:spAutoFit/>
          </a:bodyPr>
          <a:lstStyle/>
          <a:p>
            <a:pPr algn="ctr">
              <a:defRPr/>
            </a:pPr>
            <a:r>
              <a:rPr lang="en-US" sz="3600" b="1" dirty="0">
                <a:ln w="12700">
                  <a:solidFill>
                    <a:schemeClr val="tx2">
                      <a:satMod val="155000"/>
                    </a:schemeClr>
                  </a:solidFill>
                  <a:prstDash val="solid"/>
                </a:ln>
                <a:solidFill>
                  <a:srgbClr val="558ED5"/>
                </a:solidFill>
                <a:effectLst>
                  <a:outerShdw blurRad="41275" dist="20320" dir="1800000" algn="tl" rotWithShape="0">
                    <a:srgbClr val="000000">
                      <a:alpha val="40000"/>
                    </a:srgbClr>
                  </a:outerShdw>
                </a:effectLst>
              </a:rPr>
              <a:t>ON-GOING PROFESSIONAL DEVELOPMENT!</a:t>
            </a:r>
          </a:p>
          <a:p>
            <a:pPr algn="ctr">
              <a:defRPr/>
            </a:pPr>
            <a:r>
              <a:rPr lang="en-US" sz="2400" b="1" dirty="0">
                <a:solidFill>
                  <a:srgbClr val="3366FF"/>
                </a:solidFill>
              </a:rPr>
              <a:t>Fix #14 – Tendency </a:t>
            </a:r>
            <a:r>
              <a:rPr lang="en-US" sz="2400" b="1" dirty="0" err="1">
                <a:solidFill>
                  <a:srgbClr val="3366FF"/>
                </a:solidFill>
              </a:rPr>
              <a:t>vs</a:t>
            </a:r>
            <a:r>
              <a:rPr lang="en-US" sz="2400" b="1" dirty="0">
                <a:solidFill>
                  <a:srgbClr val="3366FF"/>
                </a:solidFill>
              </a:rPr>
              <a:t> Average</a:t>
            </a:r>
            <a:endParaRPr lang="en-US" sz="2400" dirty="0">
              <a:solidFill>
                <a:srgbClr val="3366FF"/>
              </a:solidFill>
            </a:endParaRPr>
          </a:p>
        </p:txBody>
      </p:sp>
      <p:sp>
        <p:nvSpPr>
          <p:cNvPr id="7" name="Rectangle 6"/>
          <p:cNvSpPr/>
          <p:nvPr/>
        </p:nvSpPr>
        <p:spPr>
          <a:xfrm rot="19438702">
            <a:off x="1679441" y="3272751"/>
            <a:ext cx="2033129" cy="230832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defRPr/>
            </a:pPr>
            <a:r>
              <a:rPr lang="en-US" sz="3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Tendency</a:t>
            </a:r>
          </a:p>
          <a:p>
            <a:pPr algn="ctr">
              <a:defRPr/>
            </a:pPr>
            <a:r>
              <a:rPr lang="en-US" sz="3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Trends</a:t>
            </a:r>
          </a:p>
          <a:p>
            <a:pPr algn="ctr">
              <a:defRPr/>
            </a:pPr>
            <a:r>
              <a:rPr lang="en-US" sz="3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Average</a:t>
            </a:r>
          </a:p>
          <a:p>
            <a:pPr algn="ctr">
              <a:defRPr/>
            </a:pPr>
            <a:r>
              <a:rPr lang="en-US" sz="3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Mastery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429000"/>
            <a:ext cx="2374900" cy="177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a:spLocks noChangeArrowheads="1"/>
          </p:cNvSpPr>
          <p:nvPr/>
        </p:nvSpPr>
        <p:spPr bwMode="auto">
          <a:xfrm>
            <a:off x="5867400" y="2173288"/>
            <a:ext cx="31741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If at first you don’t succeed, </a:t>
            </a:r>
          </a:p>
          <a:p>
            <a:pPr eaLnBrk="1" hangingPunct="1"/>
            <a:r>
              <a:rPr lang="en-US" sz="1800" dirty="0"/>
              <a:t>skydiving may not be for you!</a:t>
            </a:r>
          </a:p>
        </p:txBody>
      </p:sp>
      <p:sp>
        <p:nvSpPr>
          <p:cNvPr id="29703" name="TextBox 9"/>
          <p:cNvSpPr txBox="1">
            <a:spLocks noChangeArrowheads="1"/>
          </p:cNvSpPr>
          <p:nvPr/>
        </p:nvSpPr>
        <p:spPr bwMode="auto">
          <a:xfrm>
            <a:off x="3276600" y="1752600"/>
            <a:ext cx="17240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The most recent </a:t>
            </a:r>
          </a:p>
          <a:p>
            <a:pPr algn="ctr" eaLnBrk="1" hangingPunct="1"/>
            <a:r>
              <a:rPr lang="en-US" sz="1800"/>
              <a:t>score for all </a:t>
            </a:r>
          </a:p>
          <a:p>
            <a:pPr algn="ctr" eaLnBrk="1" hangingPunct="1"/>
            <a:r>
              <a:rPr lang="en-US" sz="1800"/>
              <a:t>is a 4!</a:t>
            </a:r>
          </a:p>
        </p:txBody>
      </p:sp>
      <p:cxnSp>
        <p:nvCxnSpPr>
          <p:cNvPr id="12" name="Straight Arrow Connector 11"/>
          <p:cNvCxnSpPr/>
          <p:nvPr/>
        </p:nvCxnSpPr>
        <p:spPr>
          <a:xfrm>
            <a:off x="4114800" y="2667000"/>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764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703915" y="304800"/>
            <a:ext cx="8229600" cy="1143000"/>
          </a:xfrm>
        </p:spPr>
        <p:txBody>
          <a:bodyPr/>
          <a:lstStyle/>
          <a:p>
            <a:pPr eaLnBrk="1" hangingPunct="1"/>
            <a:r>
              <a:rPr lang="en-US" sz="4800" b="1" i="1" dirty="0">
                <a:latin typeface="Calibri" charset="0"/>
              </a:rPr>
              <a:t>Homebound Assessment</a:t>
            </a:r>
          </a:p>
        </p:txBody>
      </p:sp>
      <p:sp>
        <p:nvSpPr>
          <p:cNvPr id="36866" name="Content Placeholder 2"/>
          <p:cNvSpPr>
            <a:spLocks noGrp="1"/>
          </p:cNvSpPr>
          <p:nvPr>
            <p:ph idx="4294967295"/>
          </p:nvPr>
        </p:nvSpPr>
        <p:spPr>
          <a:xfrm>
            <a:off x="457200" y="1646238"/>
            <a:ext cx="8229600" cy="4525962"/>
          </a:xfrm>
        </p:spPr>
        <p:txBody>
          <a:bodyPr/>
          <a:lstStyle/>
          <a:p>
            <a:pPr eaLnBrk="1" hangingPunct="1"/>
            <a:r>
              <a:rPr lang="en-US">
                <a:latin typeface="Calibri" charset="0"/>
              </a:rPr>
              <a:t>Avoid Confusion- Adjust Rubrics and assessments </a:t>
            </a:r>
          </a:p>
        </p:txBody>
      </p:sp>
      <p:pic>
        <p:nvPicPr>
          <p:cNvPr id="368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51163"/>
            <a:ext cx="2286000" cy="317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TextBox 5"/>
          <p:cNvSpPr txBox="1">
            <a:spLocks noChangeArrowheads="1"/>
          </p:cNvSpPr>
          <p:nvPr/>
        </p:nvSpPr>
        <p:spPr bwMode="auto">
          <a:xfrm>
            <a:off x="4191000" y="2694495"/>
            <a:ext cx="3886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Sending Home Letter Grades and Percentages will confuse Parents and Students </a:t>
            </a:r>
          </a:p>
        </p:txBody>
      </p:sp>
      <p:sp>
        <p:nvSpPr>
          <p:cNvPr id="6" name="Rectangle 5"/>
          <p:cNvSpPr/>
          <p:nvPr/>
        </p:nvSpPr>
        <p:spPr>
          <a:xfrm>
            <a:off x="8592797" y="152400"/>
            <a:ext cx="551203"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8" name="TextBox 7"/>
          <p:cNvSpPr txBox="1"/>
          <p:nvPr/>
        </p:nvSpPr>
        <p:spPr>
          <a:xfrm>
            <a:off x="4663700" y="4303223"/>
            <a:ext cx="2882632" cy="1384995"/>
          </a:xfrm>
          <a:prstGeom prst="rect">
            <a:avLst/>
          </a:prstGeom>
          <a:noFill/>
        </p:spPr>
        <p:txBody>
          <a:bodyPr wrap="square" rtlCol="0">
            <a:spAutoFit/>
          </a:bodyPr>
          <a:lstStyle/>
          <a:p>
            <a:pPr algn="ctr"/>
            <a:r>
              <a:rPr lang="en-US" sz="2800" b="1" i="1" dirty="0">
                <a:solidFill>
                  <a:schemeClr val="tx2">
                    <a:lumMod val="60000"/>
                    <a:lumOff val="40000"/>
                  </a:schemeClr>
                </a:solidFill>
              </a:rPr>
              <a:t>How does an </a:t>
            </a:r>
          </a:p>
          <a:p>
            <a:pPr algn="ctr"/>
            <a:r>
              <a:rPr lang="en-US" sz="2800" b="1" i="1" dirty="0">
                <a:solidFill>
                  <a:schemeClr val="tx2">
                    <a:lumMod val="60000"/>
                    <a:lumOff val="40000"/>
                  </a:schemeClr>
                </a:solidFill>
              </a:rPr>
              <a:t>A-, B+, 93, 82, B- </a:t>
            </a:r>
          </a:p>
          <a:p>
            <a:pPr algn="ctr"/>
            <a:r>
              <a:rPr lang="en-US" sz="2800" b="1" i="1" dirty="0">
                <a:solidFill>
                  <a:schemeClr val="tx2">
                    <a:lumMod val="60000"/>
                    <a:lumOff val="40000"/>
                  </a:schemeClr>
                </a:solidFill>
              </a:rPr>
              <a:t>EQUAL a 3?</a:t>
            </a:r>
          </a:p>
        </p:txBody>
      </p:sp>
    </p:spTree>
    <p:extLst>
      <p:ext uri="{BB962C8B-B14F-4D97-AF65-F5344CB8AC3E}">
        <p14:creationId xmlns:p14="http://schemas.microsoft.com/office/powerpoint/2010/main" val="13589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lstStyle/>
          <a:p>
            <a:r>
              <a:rPr lang="en-US" b="1" dirty="0"/>
              <a:t>Definition of Wordsmith </a:t>
            </a:r>
            <a:endParaRPr lang="en-US" dirty="0"/>
          </a:p>
        </p:txBody>
      </p:sp>
      <p:sp>
        <p:nvSpPr>
          <p:cNvPr id="3" name="Content Placeholder 2"/>
          <p:cNvSpPr>
            <a:spLocks noGrp="1"/>
          </p:cNvSpPr>
          <p:nvPr>
            <p:ph idx="4294967295"/>
          </p:nvPr>
        </p:nvSpPr>
        <p:spPr>
          <a:xfrm>
            <a:off x="457200" y="1130300"/>
            <a:ext cx="5461000" cy="4525963"/>
          </a:xfrm>
        </p:spPr>
        <p:txBody>
          <a:bodyPr>
            <a:normAutofit lnSpcReduction="10000"/>
          </a:bodyPr>
          <a:lstStyle/>
          <a:p>
            <a:pPr marL="0" indent="0">
              <a:buNone/>
            </a:pPr>
            <a:r>
              <a:rPr lang="en-US" sz="2400" b="1" i="1" dirty="0">
                <a:solidFill>
                  <a:schemeClr val="tx2">
                    <a:lumMod val="75000"/>
                  </a:schemeClr>
                </a:solidFill>
              </a:rPr>
              <a:t>A person who works with words; especially a skillful writer. </a:t>
            </a:r>
          </a:p>
          <a:p>
            <a:pPr marL="0" indent="0">
              <a:buNone/>
            </a:pPr>
            <a:r>
              <a:rPr lang="en-US" sz="2400" dirty="0"/>
              <a:t>Some state and common core standards are well over 400 characters in length.. the NAME of a standards must be shortened. </a:t>
            </a:r>
          </a:p>
          <a:p>
            <a:pPr marL="0" indent="0">
              <a:buNone/>
            </a:pPr>
            <a:r>
              <a:rPr lang="en-US" sz="2400" dirty="0"/>
              <a:t>It’s extraordinarily difficult to shorten standards that a committee has worked to select, finding additional time to now shorten them! </a:t>
            </a:r>
          </a:p>
          <a:p>
            <a:pPr marL="0" indent="0">
              <a:buNone/>
            </a:pPr>
            <a:r>
              <a:rPr lang="en-US" b="1" dirty="0" err="1">
                <a:solidFill>
                  <a:srgbClr val="FF0000"/>
                </a:solidFill>
              </a:rPr>
              <a:t>Wordsmithing</a:t>
            </a:r>
            <a:r>
              <a:rPr lang="en-US" b="1" dirty="0">
                <a:solidFill>
                  <a:srgbClr val="FF0000"/>
                </a:solidFill>
              </a:rPr>
              <a:t> Services are on the rise! </a:t>
            </a:r>
          </a:p>
          <a:p>
            <a:pPr marL="0" indent="0">
              <a:buNone/>
            </a:pPr>
            <a:endParaRPr lang="en-US" dirty="0"/>
          </a:p>
        </p:txBody>
      </p:sp>
      <p:pic>
        <p:nvPicPr>
          <p:cNvPr id="5" name="Picture 4" descr="Standards too long.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040" y="1371600"/>
            <a:ext cx="2587660" cy="3606800"/>
          </a:xfrm>
          <a:prstGeom prst="rect">
            <a:avLst/>
          </a:prstGeom>
        </p:spPr>
      </p:pic>
      <p:sp>
        <p:nvSpPr>
          <p:cNvPr id="4" name="TextBox 3"/>
          <p:cNvSpPr txBox="1"/>
          <p:nvPr/>
        </p:nvSpPr>
        <p:spPr>
          <a:xfrm>
            <a:off x="519546" y="5656263"/>
            <a:ext cx="8143704" cy="523220"/>
          </a:xfrm>
          <a:prstGeom prst="rect">
            <a:avLst/>
          </a:prstGeom>
          <a:noFill/>
        </p:spPr>
        <p:txBody>
          <a:bodyPr wrap="none" rtlCol="0">
            <a:spAutoFit/>
          </a:bodyPr>
          <a:lstStyle/>
          <a:p>
            <a:r>
              <a:rPr lang="en-US" sz="2800" b="1" i="1" dirty="0">
                <a:solidFill>
                  <a:schemeClr val="tx2">
                    <a:lumMod val="60000"/>
                    <a:lumOff val="40000"/>
                  </a:schemeClr>
                </a:solidFill>
              </a:rPr>
              <a:t>DO YOUR PARENTS UNDERSTAND YOUR STANDARDS?</a:t>
            </a:r>
          </a:p>
        </p:txBody>
      </p:sp>
    </p:spTree>
    <p:extLst>
      <p:ext uri="{BB962C8B-B14F-4D97-AF65-F5344CB8AC3E}">
        <p14:creationId xmlns:p14="http://schemas.microsoft.com/office/powerpoint/2010/main" val="41151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id.png"/>
          <p:cNvPicPr>
            <a:picLocks noGrp="1" noChangeAspect="1"/>
          </p:cNvPicPr>
          <p:nvPr>
            <p:ph idx="1"/>
          </p:nvPr>
        </p:nvPicPr>
        <p:blipFill>
          <a:blip r:embed="rId2">
            <a:extLst>
              <a:ext uri="{28A0092B-C50C-407E-A947-70E740481C1C}">
                <a14:useLocalDpi xmlns:a14="http://schemas.microsoft.com/office/drawing/2010/main" val="0"/>
              </a:ext>
            </a:extLst>
          </a:blip>
          <a:srcRect l="-15831" r="-15831"/>
          <a:stretch>
            <a:fillRect/>
          </a:stretch>
        </p:blipFill>
        <p:spPr>
          <a:xfrm>
            <a:off x="-1461858" y="127000"/>
            <a:ext cx="12077391" cy="6642100"/>
          </a:xfrm>
        </p:spPr>
      </p:pic>
      <p:grpSp>
        <p:nvGrpSpPr>
          <p:cNvPr id="14" name="Group 13"/>
          <p:cNvGrpSpPr/>
          <p:nvPr/>
        </p:nvGrpSpPr>
        <p:grpSpPr>
          <a:xfrm>
            <a:off x="7099300" y="1689100"/>
            <a:ext cx="462186" cy="5067876"/>
            <a:chOff x="7099300" y="1689100"/>
            <a:chExt cx="462186" cy="5067876"/>
          </a:xfrm>
        </p:grpSpPr>
        <p:sp>
          <p:nvSpPr>
            <p:cNvPr id="6" name="TextBox 5"/>
            <p:cNvSpPr txBox="1"/>
            <p:nvPr/>
          </p:nvSpPr>
          <p:spPr>
            <a:xfrm>
              <a:off x="7099300" y="1689100"/>
              <a:ext cx="462186" cy="584776"/>
            </a:xfrm>
            <a:prstGeom prst="rect">
              <a:avLst/>
            </a:prstGeom>
            <a:noFill/>
          </p:spPr>
          <p:txBody>
            <a:bodyPr wrap="none" rtlCol="0">
              <a:spAutoFit/>
            </a:bodyPr>
            <a:lstStyle/>
            <a:p>
              <a:r>
                <a:rPr lang="en-US" sz="3200" b="1" dirty="0"/>
                <a:t>O</a:t>
              </a:r>
            </a:p>
          </p:txBody>
        </p:sp>
        <p:sp>
          <p:nvSpPr>
            <p:cNvPr id="7" name="TextBox 6"/>
            <p:cNvSpPr txBox="1"/>
            <p:nvPr/>
          </p:nvSpPr>
          <p:spPr>
            <a:xfrm>
              <a:off x="7099300" y="2425700"/>
              <a:ext cx="452568" cy="584776"/>
            </a:xfrm>
            <a:prstGeom prst="rect">
              <a:avLst/>
            </a:prstGeom>
            <a:noFill/>
          </p:spPr>
          <p:txBody>
            <a:bodyPr wrap="none" rtlCol="0">
              <a:spAutoFit/>
            </a:bodyPr>
            <a:lstStyle/>
            <a:p>
              <a:r>
                <a:rPr lang="en-US" sz="3200" b="1" dirty="0"/>
                <a:t>U</a:t>
              </a:r>
            </a:p>
          </p:txBody>
        </p:sp>
        <p:sp>
          <p:nvSpPr>
            <p:cNvPr id="8" name="TextBox 7"/>
            <p:cNvSpPr txBox="1"/>
            <p:nvPr/>
          </p:nvSpPr>
          <p:spPr>
            <a:xfrm>
              <a:off x="7099300" y="2806700"/>
              <a:ext cx="462186" cy="584776"/>
            </a:xfrm>
            <a:prstGeom prst="rect">
              <a:avLst/>
            </a:prstGeom>
            <a:noFill/>
          </p:spPr>
          <p:txBody>
            <a:bodyPr wrap="none" rtlCol="0">
              <a:spAutoFit/>
            </a:bodyPr>
            <a:lstStyle/>
            <a:p>
              <a:r>
                <a:rPr lang="en-US" sz="3200" b="1" dirty="0"/>
                <a:t>O</a:t>
              </a:r>
            </a:p>
          </p:txBody>
        </p:sp>
        <p:sp>
          <p:nvSpPr>
            <p:cNvPr id="9" name="TextBox 8"/>
            <p:cNvSpPr txBox="1"/>
            <p:nvPr/>
          </p:nvSpPr>
          <p:spPr>
            <a:xfrm>
              <a:off x="7099300" y="3187700"/>
              <a:ext cx="462186" cy="584776"/>
            </a:xfrm>
            <a:prstGeom prst="rect">
              <a:avLst/>
            </a:prstGeom>
            <a:noFill/>
          </p:spPr>
          <p:txBody>
            <a:bodyPr wrap="none" rtlCol="0">
              <a:spAutoFit/>
            </a:bodyPr>
            <a:lstStyle/>
            <a:p>
              <a:r>
                <a:rPr lang="en-US" sz="3200" b="1" dirty="0"/>
                <a:t>O</a:t>
              </a:r>
            </a:p>
          </p:txBody>
        </p:sp>
        <p:sp>
          <p:nvSpPr>
            <p:cNvPr id="10" name="TextBox 9"/>
            <p:cNvSpPr txBox="1"/>
            <p:nvPr/>
          </p:nvSpPr>
          <p:spPr>
            <a:xfrm>
              <a:off x="7099300" y="3568700"/>
              <a:ext cx="462186" cy="584776"/>
            </a:xfrm>
            <a:prstGeom prst="rect">
              <a:avLst/>
            </a:prstGeom>
            <a:noFill/>
          </p:spPr>
          <p:txBody>
            <a:bodyPr wrap="none" rtlCol="0">
              <a:spAutoFit/>
            </a:bodyPr>
            <a:lstStyle/>
            <a:p>
              <a:r>
                <a:rPr lang="en-US" sz="3200" b="1" dirty="0"/>
                <a:t>O</a:t>
              </a:r>
            </a:p>
          </p:txBody>
        </p:sp>
        <p:sp>
          <p:nvSpPr>
            <p:cNvPr id="11" name="TextBox 10"/>
            <p:cNvSpPr txBox="1"/>
            <p:nvPr/>
          </p:nvSpPr>
          <p:spPr>
            <a:xfrm>
              <a:off x="7124700" y="5054600"/>
              <a:ext cx="378629" cy="584776"/>
            </a:xfrm>
            <a:prstGeom prst="rect">
              <a:avLst/>
            </a:prstGeom>
            <a:noFill/>
          </p:spPr>
          <p:txBody>
            <a:bodyPr wrap="none" rtlCol="0">
              <a:spAutoFit/>
            </a:bodyPr>
            <a:lstStyle/>
            <a:p>
              <a:r>
                <a:rPr lang="en-US" sz="3200" b="1" dirty="0"/>
                <a:t>S</a:t>
              </a:r>
            </a:p>
          </p:txBody>
        </p:sp>
        <p:sp>
          <p:nvSpPr>
            <p:cNvPr id="12" name="TextBox 11"/>
            <p:cNvSpPr txBox="1"/>
            <p:nvPr/>
          </p:nvSpPr>
          <p:spPr>
            <a:xfrm>
              <a:off x="7099300" y="5778500"/>
              <a:ext cx="462186" cy="584776"/>
            </a:xfrm>
            <a:prstGeom prst="rect">
              <a:avLst/>
            </a:prstGeom>
            <a:noFill/>
          </p:spPr>
          <p:txBody>
            <a:bodyPr wrap="none" rtlCol="0">
              <a:spAutoFit/>
            </a:bodyPr>
            <a:lstStyle/>
            <a:p>
              <a:r>
                <a:rPr lang="en-US" sz="3200" b="1" dirty="0"/>
                <a:t>O</a:t>
              </a:r>
            </a:p>
          </p:txBody>
        </p:sp>
        <p:sp>
          <p:nvSpPr>
            <p:cNvPr id="13" name="TextBox 12"/>
            <p:cNvSpPr txBox="1"/>
            <p:nvPr/>
          </p:nvSpPr>
          <p:spPr>
            <a:xfrm>
              <a:off x="7099300" y="6172200"/>
              <a:ext cx="462186" cy="584776"/>
            </a:xfrm>
            <a:prstGeom prst="rect">
              <a:avLst/>
            </a:prstGeom>
            <a:noFill/>
          </p:spPr>
          <p:txBody>
            <a:bodyPr wrap="none" rtlCol="0">
              <a:spAutoFit/>
            </a:bodyPr>
            <a:lstStyle/>
            <a:p>
              <a:r>
                <a:rPr lang="en-US" sz="3200" b="1" dirty="0"/>
                <a:t>O</a:t>
              </a:r>
            </a:p>
          </p:txBody>
        </p:sp>
      </p:grpSp>
      <p:grpSp>
        <p:nvGrpSpPr>
          <p:cNvPr id="18" name="Group 17"/>
          <p:cNvGrpSpPr/>
          <p:nvPr/>
        </p:nvGrpSpPr>
        <p:grpSpPr>
          <a:xfrm>
            <a:off x="0" y="0"/>
            <a:ext cx="9232900" cy="6871276"/>
            <a:chOff x="0" y="0"/>
            <a:chExt cx="9232900" cy="6871276"/>
          </a:xfrm>
        </p:grpSpPr>
        <p:sp>
          <p:nvSpPr>
            <p:cNvPr id="15" name="Rectangle 14"/>
            <p:cNvSpPr/>
            <p:nvPr/>
          </p:nvSpPr>
          <p:spPr>
            <a:xfrm>
              <a:off x="0" y="1422400"/>
              <a:ext cx="6946900" cy="5435600"/>
            </a:xfrm>
            <a:prstGeom prst="rect">
              <a:avLst/>
            </a:prstGeom>
            <a:gradFill flip="none" rotWithShape="1">
              <a:gsLst>
                <a:gs pos="0">
                  <a:schemeClr val="accent1">
                    <a:tint val="100000"/>
                    <a:shade val="100000"/>
                    <a:satMod val="130000"/>
                    <a:alpha val="68000"/>
                  </a:schemeClr>
                </a:gs>
                <a:gs pos="100000">
                  <a:schemeClr val="accent1">
                    <a:tint val="50000"/>
                    <a:shade val="100000"/>
                    <a:satMod val="350000"/>
                    <a:alpha val="6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696200" y="1435676"/>
              <a:ext cx="1447800" cy="5435600"/>
            </a:xfrm>
            <a:prstGeom prst="rect">
              <a:avLst/>
            </a:prstGeom>
            <a:gradFill flip="none" rotWithShape="1">
              <a:gsLst>
                <a:gs pos="0">
                  <a:schemeClr val="accent1">
                    <a:tint val="100000"/>
                    <a:shade val="100000"/>
                    <a:satMod val="130000"/>
                    <a:alpha val="68000"/>
                  </a:schemeClr>
                </a:gs>
                <a:gs pos="100000">
                  <a:schemeClr val="accent1">
                    <a:tint val="50000"/>
                    <a:shade val="100000"/>
                    <a:satMod val="350000"/>
                    <a:alpha val="6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0" y="0"/>
              <a:ext cx="9232900" cy="1422400"/>
            </a:xfrm>
            <a:prstGeom prst="rect">
              <a:avLst/>
            </a:prstGeom>
            <a:gradFill flip="none" rotWithShape="1">
              <a:gsLst>
                <a:gs pos="0">
                  <a:schemeClr val="accent1">
                    <a:tint val="100000"/>
                    <a:shade val="100000"/>
                    <a:satMod val="130000"/>
                    <a:alpha val="68000"/>
                  </a:schemeClr>
                </a:gs>
                <a:gs pos="100000">
                  <a:schemeClr val="accent1">
                    <a:tint val="50000"/>
                    <a:shade val="100000"/>
                    <a:satMod val="350000"/>
                    <a:alpha val="6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0" y="0"/>
            <a:ext cx="9144000" cy="6871276"/>
            <a:chOff x="0" y="0"/>
            <a:chExt cx="9144000" cy="6871276"/>
          </a:xfrm>
        </p:grpSpPr>
        <p:sp>
          <p:nvSpPr>
            <p:cNvPr id="20" name="Rectangle 19"/>
            <p:cNvSpPr/>
            <p:nvPr/>
          </p:nvSpPr>
          <p:spPr>
            <a:xfrm>
              <a:off x="0" y="0"/>
              <a:ext cx="9144000" cy="2552700"/>
            </a:xfrm>
            <a:prstGeom prst="rect">
              <a:avLst/>
            </a:prstGeom>
            <a:solidFill>
              <a:srgbClr val="FF0000">
                <a:alpha val="5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0" y="2946976"/>
              <a:ext cx="9144000" cy="3924300"/>
            </a:xfrm>
            <a:prstGeom prst="rect">
              <a:avLst/>
            </a:prstGeom>
            <a:solidFill>
              <a:srgbClr val="FF0000">
                <a:alpha val="5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a:off x="571500" y="3772476"/>
            <a:ext cx="7924800" cy="2062103"/>
          </a:xfrm>
          <a:prstGeom prst="rect">
            <a:avLst/>
          </a:prstGeom>
          <a:solidFill>
            <a:schemeClr val="bg1"/>
          </a:solidFill>
        </p:spPr>
        <p:txBody>
          <a:bodyPr wrap="square" rtlCol="0">
            <a:spAutoFit/>
          </a:bodyPr>
          <a:lstStyle/>
          <a:p>
            <a:r>
              <a:rPr lang="en-US" sz="3200" b="1" dirty="0"/>
              <a:t>Wisconsin Parent...</a:t>
            </a:r>
          </a:p>
          <a:p>
            <a:r>
              <a:rPr lang="en-US" sz="3200" b="1" dirty="0"/>
              <a:t>Now that I know what standard my daughter is struggling with, I hope I can understand what the standard means?</a:t>
            </a:r>
          </a:p>
        </p:txBody>
      </p:sp>
    </p:spTree>
    <p:extLst>
      <p:ext uri="{BB962C8B-B14F-4D97-AF65-F5344CB8AC3E}">
        <p14:creationId xmlns:p14="http://schemas.microsoft.com/office/powerpoint/2010/main" val="2345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621280" y="1158240"/>
            <a:ext cx="6217920" cy="1143000"/>
          </a:xfrm>
          <a:prstGeom prst="rect">
            <a:avLst/>
          </a:prstGeom>
          <a:noFill/>
          <a:ln w="9525">
            <a:noFill/>
            <a:miter lim="800000"/>
            <a:headEnd/>
            <a:tailEnd/>
          </a:ln>
        </p:spPr>
        <p:txBody>
          <a:bodyPr anchor="ctr"/>
          <a:lstStyle/>
          <a:p>
            <a:pPr defTabSz="457200" eaLnBrk="0" hangingPunct="0">
              <a:lnSpc>
                <a:spcPct val="150000"/>
              </a:lnSpc>
              <a:defRPr/>
            </a:pPr>
            <a:br>
              <a:rPr lang="en-US" sz="2400"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CEO - DERO Technical Services (2007)</a:t>
            </a:r>
          </a:p>
          <a:p>
            <a:pPr eaLnBrk="0" hangingPunct="0">
              <a:lnSpc>
                <a:spcPct val="150000"/>
              </a:lnSpc>
              <a:defRPr/>
            </a:pPr>
            <a:r>
              <a:rPr lang="en-US" sz="2400" b="1" dirty="0">
                <a:ea typeface="ＭＳ Ｐゴシック" charset="-128"/>
                <a:cs typeface="ＭＳ Ｐゴシック" charset="-128"/>
              </a:rPr>
              <a:t>Marketing/- ParkBench Software Trainer (2007)</a:t>
            </a:r>
            <a:br>
              <a:rPr lang="en-US" sz="2400" b="1"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Evangelist/Process Lead- Level Data (2010)</a:t>
            </a:r>
          </a:p>
          <a:p>
            <a:pPr defTabSz="457200" eaLnBrk="0" hangingPunct="0">
              <a:lnSpc>
                <a:spcPct val="150000"/>
              </a:lnSpc>
              <a:defRPr/>
            </a:pPr>
            <a:r>
              <a:rPr lang="en-US" sz="2400" b="1" dirty="0">
                <a:latin typeface="+mj-lt"/>
                <a:ea typeface="ＭＳ Ｐゴシック" charset="-128"/>
                <a:cs typeface="ＭＳ Ｐゴシック" charset="-128"/>
              </a:rPr>
              <a:t>PSISJS Partner </a:t>
            </a:r>
            <a:r>
              <a:rPr lang="mr-IN" sz="2400" b="1" dirty="0">
                <a:latin typeface="+mj-lt"/>
                <a:ea typeface="ＭＳ Ｐゴシック" charset="-128"/>
                <a:cs typeface="ＭＳ Ｐゴシック" charset="-128"/>
              </a:rPr>
              <a:t>–</a:t>
            </a:r>
            <a:r>
              <a:rPr lang="en-US" sz="2400" b="1" dirty="0">
                <a:latin typeface="+mj-lt"/>
                <a:ea typeface="ＭＳ Ｐゴシック" charset="-128"/>
                <a:cs typeface="ＭＳ Ｐゴシック" charset="-128"/>
              </a:rPr>
              <a:t> Standards/Trainer (2013)</a:t>
            </a:r>
            <a:br>
              <a:rPr lang="en-US" sz="2400" b="1"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Alpha/Beta Team for PS and PTP</a:t>
            </a:r>
          </a:p>
          <a:p>
            <a:pPr defTabSz="457200" eaLnBrk="0" hangingPunct="0">
              <a:defRPr/>
            </a:pPr>
            <a:endParaRPr lang="en-US" sz="2400" b="1" dirty="0">
              <a:latin typeface="+mj-lt"/>
              <a:ea typeface="ＭＳ Ｐゴシック" charset="-128"/>
              <a:cs typeface="ＭＳ Ｐゴシック" charset="-128"/>
            </a:endParaRPr>
          </a:p>
        </p:txBody>
      </p:sp>
      <p:pic>
        <p:nvPicPr>
          <p:cNvPr id="2253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7324" y="5452450"/>
            <a:ext cx="2300287"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9718" y="5496900"/>
            <a:ext cx="18288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Rectangle 1"/>
          <p:cNvSpPr>
            <a:spLocks noChangeArrowheads="1"/>
          </p:cNvSpPr>
          <p:nvPr/>
        </p:nvSpPr>
        <p:spPr bwMode="auto">
          <a:xfrm>
            <a:off x="506413" y="3977640"/>
            <a:ext cx="20081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i="1">
                <a:latin typeface="Chalkboard" charset="0"/>
                <a:cs typeface="Chalkboard" charset="0"/>
              </a:rPr>
              <a:t>Bob Cornacchioli</a:t>
            </a:r>
            <a:endParaRPr lang="en-US"/>
          </a:p>
        </p:txBody>
      </p:sp>
      <p:pic>
        <p:nvPicPr>
          <p:cNvPr id="3" name="Picture 2" descr="PTP CERTIFI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984" y="3259466"/>
            <a:ext cx="2857500" cy="698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9920"/>
            <a:ext cx="2057400" cy="3251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865" y="5328633"/>
            <a:ext cx="944880" cy="92073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5502" y="5346343"/>
            <a:ext cx="1284733" cy="948133"/>
          </a:xfrm>
          <a:prstGeom prst="rect">
            <a:avLst/>
          </a:prstGeom>
        </p:spPr>
      </p:pic>
      <p:sp>
        <p:nvSpPr>
          <p:cNvPr id="7" name="TextBox 6"/>
          <p:cNvSpPr txBox="1"/>
          <p:nvPr/>
        </p:nvSpPr>
        <p:spPr>
          <a:xfrm>
            <a:off x="2621280" y="4114800"/>
            <a:ext cx="6186309" cy="1477328"/>
          </a:xfrm>
          <a:prstGeom prst="rect">
            <a:avLst/>
          </a:prstGeom>
          <a:noFill/>
        </p:spPr>
        <p:txBody>
          <a:bodyPr wrap="none" rtlCol="0">
            <a:spAutoFit/>
          </a:bodyPr>
          <a:lstStyle/>
          <a:p>
            <a:pPr eaLnBrk="0" hangingPunct="0">
              <a:defRPr/>
            </a:pPr>
            <a:r>
              <a:rPr lang="en-US" sz="2400" b="1" dirty="0">
                <a:ea typeface="ＭＳ Ｐゴシック" charset="-128"/>
                <a:cs typeface="ＭＳ Ｐゴシック" charset="-128"/>
              </a:rPr>
              <a:t>Director of Technology and Media Services  	</a:t>
            </a:r>
          </a:p>
          <a:p>
            <a:pPr eaLnBrk="0" hangingPunct="0">
              <a:defRPr/>
            </a:pPr>
            <a:r>
              <a:rPr lang="en-US" sz="2400" b="1" dirty="0">
                <a:ea typeface="ＭＳ Ｐゴシック" charset="-128"/>
                <a:cs typeface="ＭＳ Ｐゴシック" charset="-128"/>
              </a:rPr>
              <a:t>	Shrewsbury Public Schools (16 yrs.)</a:t>
            </a:r>
          </a:p>
          <a:p>
            <a:pPr eaLnBrk="0" hangingPunct="0">
              <a:defRPr/>
            </a:pPr>
            <a:r>
              <a:rPr lang="en-US" sz="2400" b="1" dirty="0">
                <a:ea typeface="ＭＳ Ｐゴシック" charset="-128"/>
                <a:cs typeface="ＭＳ Ｐゴシック" charset="-128"/>
              </a:rPr>
              <a:t>	PowerSchool Administrator (6 yrs.)</a:t>
            </a:r>
          </a:p>
          <a:p>
            <a:endParaRPr lang="en-US"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7859" y="4769083"/>
            <a:ext cx="1576234" cy="2039832"/>
          </a:xfrm>
          <a:prstGeom prst="rect">
            <a:avLst/>
          </a:prstGeom>
        </p:spPr>
      </p:pic>
    </p:spTree>
    <p:extLst>
      <p:ext uri="{BB962C8B-B14F-4D97-AF65-F5344CB8AC3E}">
        <p14:creationId xmlns:p14="http://schemas.microsoft.com/office/powerpoint/2010/main" val="133459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 y="857249"/>
            <a:ext cx="3738173" cy="1931390"/>
          </a:xfrm>
        </p:spPr>
      </p:pic>
      <p:pic>
        <p:nvPicPr>
          <p:cNvPr id="6" name="Content Placeholder 3"/>
          <p:cNvPicPr>
            <a:picLocks noChangeAspect="1"/>
          </p:cNvPicPr>
          <p:nvPr/>
        </p:nvPicPr>
        <p:blipFill>
          <a:blip r:embed="rId2"/>
          <a:stretch>
            <a:fillRect/>
          </a:stretch>
        </p:blipFill>
        <p:spPr>
          <a:xfrm flipH="1">
            <a:off x="5531369" y="857250"/>
            <a:ext cx="3882452" cy="1931390"/>
          </a:xfrm>
          <a:prstGeom prst="rect">
            <a:avLst/>
          </a:prstGeom>
        </p:spPr>
      </p:pic>
      <p:sp>
        <p:nvSpPr>
          <p:cNvPr id="7" name="TextBox 6"/>
          <p:cNvSpPr txBox="1"/>
          <p:nvPr/>
        </p:nvSpPr>
        <p:spPr>
          <a:xfrm>
            <a:off x="3069235" y="1239500"/>
            <a:ext cx="3256212" cy="1292662"/>
          </a:xfrm>
          <a:prstGeom prst="rect">
            <a:avLst/>
          </a:prstGeom>
          <a:noFill/>
        </p:spPr>
        <p:txBody>
          <a:bodyPr wrap="none" rtlCol="0">
            <a:spAutoFit/>
          </a:bodyPr>
          <a:lstStyle/>
          <a:p>
            <a:r>
              <a:rPr lang="en-US" sz="5400" b="1" i="1" dirty="0">
                <a:solidFill>
                  <a:srgbClr val="FF0000"/>
                </a:solidFill>
              </a:rPr>
              <a:t>DELIMMA</a:t>
            </a:r>
          </a:p>
          <a:p>
            <a:pPr algn="ctr"/>
            <a:r>
              <a:rPr lang="en-US" sz="2400" b="1" i="1" dirty="0">
                <a:solidFill>
                  <a:schemeClr val="bg2">
                    <a:lumMod val="10000"/>
                  </a:schemeClr>
                </a:solidFill>
              </a:rPr>
              <a:t>Special Needs Students</a:t>
            </a:r>
            <a:r>
              <a:rPr lang="en-US" sz="2400" dirty="0">
                <a:solidFill>
                  <a:schemeClr val="bg2">
                    <a:lumMod val="10000"/>
                  </a:schemeClr>
                </a:solidFill>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497836"/>
            <a:ext cx="7543800" cy="12561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765182"/>
            <a:ext cx="5429250" cy="2286000"/>
          </a:xfrm>
          <a:prstGeom prst="rect">
            <a:avLst/>
          </a:prstGeom>
        </p:spPr>
      </p:pic>
      <p:sp>
        <p:nvSpPr>
          <p:cNvPr id="10" name="TextBox 9"/>
          <p:cNvSpPr txBox="1"/>
          <p:nvPr/>
        </p:nvSpPr>
        <p:spPr>
          <a:xfrm>
            <a:off x="6262145" y="4218795"/>
            <a:ext cx="2209387" cy="1200329"/>
          </a:xfrm>
          <a:prstGeom prst="rect">
            <a:avLst/>
          </a:prstGeom>
          <a:noFill/>
        </p:spPr>
        <p:txBody>
          <a:bodyPr wrap="none" rtlCol="0">
            <a:spAutoFit/>
          </a:bodyPr>
          <a:lstStyle/>
          <a:p>
            <a:r>
              <a:rPr lang="en-US" sz="7200" b="1" i="1" dirty="0">
                <a:solidFill>
                  <a:schemeClr val="accent1">
                    <a:lumMod val="75000"/>
                  </a:schemeClr>
                </a:solidFill>
              </a:rPr>
              <a:t>HOW</a:t>
            </a:r>
          </a:p>
        </p:txBody>
      </p:sp>
    </p:spTree>
    <p:extLst>
      <p:ext uri="{BB962C8B-B14F-4D97-AF65-F5344CB8AC3E}">
        <p14:creationId xmlns:p14="http://schemas.microsoft.com/office/powerpoint/2010/main" val="8928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8815" y="23033"/>
            <a:ext cx="7917397" cy="449435"/>
            <a:chOff x="628815" y="150033"/>
            <a:chExt cx="7917397" cy="449435"/>
          </a:xfrm>
        </p:grpSpPr>
        <p:sp>
          <p:nvSpPr>
            <p:cNvPr id="7" name="Rectangle 6"/>
            <p:cNvSpPr/>
            <p:nvPr/>
          </p:nvSpPr>
          <p:spPr>
            <a:xfrm>
              <a:off x="965200" y="150033"/>
              <a:ext cx="7188200" cy="44943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628815" y="175434"/>
              <a:ext cx="7917397" cy="4004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a:t>Power of the </a:t>
              </a:r>
              <a:r>
                <a:rPr lang="en-US" sz="3200" b="1" i="1" dirty="0" err="1"/>
                <a:t>ListParentIdentifier</a:t>
              </a:r>
              <a:r>
                <a:rPr lang="en-US" sz="3200" b="1" i="1" dirty="0"/>
                <a:t> </a:t>
              </a:r>
            </a:p>
          </p:txBody>
        </p:sp>
      </p:grpSp>
      <p:sp>
        <p:nvSpPr>
          <p:cNvPr id="6" name="TextBox 5"/>
          <p:cNvSpPr txBox="1"/>
          <p:nvPr/>
        </p:nvSpPr>
        <p:spPr>
          <a:xfrm>
            <a:off x="480082" y="492357"/>
            <a:ext cx="8397217" cy="461665"/>
          </a:xfrm>
          <a:prstGeom prst="rect">
            <a:avLst/>
          </a:prstGeom>
          <a:noFill/>
        </p:spPr>
        <p:txBody>
          <a:bodyPr wrap="square" rtlCol="0">
            <a:spAutoFit/>
          </a:bodyPr>
          <a:lstStyle/>
          <a:p>
            <a:r>
              <a:rPr lang="en-US" sz="2400" b="1" i="1" dirty="0" err="1">
                <a:solidFill>
                  <a:schemeClr val="tx2">
                    <a:lumMod val="75000"/>
                  </a:schemeClr>
                </a:solidFill>
              </a:rPr>
              <a:t>ListParentIdentifier</a:t>
            </a:r>
            <a:r>
              <a:rPr lang="en-US" sz="2400" b="1" i="1" dirty="0">
                <a:solidFill>
                  <a:schemeClr val="tx2">
                    <a:lumMod val="75000"/>
                  </a:schemeClr>
                </a:solidFill>
              </a:rPr>
              <a:t> </a:t>
            </a:r>
            <a:r>
              <a:rPr lang="en-US" sz="2400" dirty="0"/>
              <a:t>– places “child” standards under their parents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4348034"/>
            <a:ext cx="6210300" cy="21336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699" y="1140458"/>
            <a:ext cx="4800600" cy="32075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82" y="997510"/>
            <a:ext cx="2717800" cy="3239297"/>
          </a:xfrm>
          <a:prstGeom prst="rect">
            <a:avLst/>
          </a:prstGeom>
        </p:spPr>
      </p:pic>
    </p:spTree>
    <p:extLst>
      <p:ext uri="{BB962C8B-B14F-4D97-AF65-F5344CB8AC3E}">
        <p14:creationId xmlns:p14="http://schemas.microsoft.com/office/powerpoint/2010/main" val="184862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8815" y="23033"/>
            <a:ext cx="7917397" cy="449435"/>
            <a:chOff x="628815" y="150033"/>
            <a:chExt cx="7917397" cy="449435"/>
          </a:xfrm>
        </p:grpSpPr>
        <p:sp>
          <p:nvSpPr>
            <p:cNvPr id="7" name="Rectangle 6"/>
            <p:cNvSpPr/>
            <p:nvPr/>
          </p:nvSpPr>
          <p:spPr>
            <a:xfrm>
              <a:off x="965200" y="150033"/>
              <a:ext cx="7188200" cy="44943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628815" y="175434"/>
              <a:ext cx="7917397" cy="4004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err="1"/>
                <a:t>ListParentIdentifier</a:t>
              </a:r>
              <a:r>
                <a:rPr lang="en-US" sz="3200" b="1" i="1" dirty="0"/>
                <a:t> - Rollup</a:t>
              </a:r>
            </a:p>
          </p:txBody>
        </p:sp>
      </p:grpSp>
      <p:sp>
        <p:nvSpPr>
          <p:cNvPr id="6" name="TextBox 5"/>
          <p:cNvSpPr txBox="1"/>
          <p:nvPr/>
        </p:nvSpPr>
        <p:spPr>
          <a:xfrm>
            <a:off x="480082" y="492357"/>
            <a:ext cx="8397217" cy="461665"/>
          </a:xfrm>
          <a:prstGeom prst="rect">
            <a:avLst/>
          </a:prstGeom>
          <a:noFill/>
        </p:spPr>
        <p:txBody>
          <a:bodyPr wrap="square" rtlCol="0">
            <a:spAutoFit/>
          </a:bodyPr>
          <a:lstStyle/>
          <a:p>
            <a:r>
              <a:rPr lang="en-US" sz="2400" b="1" i="1" dirty="0" err="1">
                <a:solidFill>
                  <a:schemeClr val="tx2">
                    <a:lumMod val="75000"/>
                  </a:schemeClr>
                </a:solidFill>
              </a:rPr>
              <a:t>ListParentIdentifier</a:t>
            </a:r>
            <a:r>
              <a:rPr lang="en-US" sz="2400" b="1" i="1" dirty="0">
                <a:solidFill>
                  <a:schemeClr val="tx2">
                    <a:lumMod val="75000"/>
                  </a:schemeClr>
                </a:solidFill>
              </a:rPr>
              <a:t> </a:t>
            </a:r>
            <a:r>
              <a:rPr lang="en-US" sz="2400" dirty="0"/>
              <a:t>– places “child” standards under their parents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82" y="1068438"/>
            <a:ext cx="2290654" cy="254977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82" y="4000500"/>
            <a:ext cx="5295900" cy="2286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132" y="1068438"/>
            <a:ext cx="4606268" cy="2808282"/>
          </a:xfrm>
          <a:prstGeom prst="rect">
            <a:avLst/>
          </a:prstGeom>
        </p:spPr>
      </p:pic>
    </p:spTree>
    <p:extLst>
      <p:ext uri="{BB962C8B-B14F-4D97-AF65-F5344CB8AC3E}">
        <p14:creationId xmlns:p14="http://schemas.microsoft.com/office/powerpoint/2010/main" val="155920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8" y="1603403"/>
            <a:ext cx="7891948" cy="3611333"/>
          </a:xfrm>
          <a:prstGeom prst="rect">
            <a:avLst/>
          </a:prstGeom>
        </p:spPr>
      </p:pic>
      <p:sp>
        <p:nvSpPr>
          <p:cNvPr id="2" name="Title 1"/>
          <p:cNvSpPr>
            <a:spLocks noGrp="1"/>
          </p:cNvSpPr>
          <p:nvPr>
            <p:ph type="title"/>
          </p:nvPr>
        </p:nvSpPr>
        <p:spPr>
          <a:xfrm>
            <a:off x="0" y="274638"/>
            <a:ext cx="9004852" cy="1143000"/>
          </a:xfrm>
        </p:spPr>
        <p:txBody>
          <a:bodyPr>
            <a:normAutofit fontScale="90000"/>
          </a:bodyPr>
          <a:lstStyle/>
          <a:p>
            <a:r>
              <a:rPr lang="en-US" b="1" i="1" dirty="0">
                <a:solidFill>
                  <a:schemeClr val="accent1">
                    <a:lumMod val="75000"/>
                  </a:schemeClr>
                </a:solidFill>
              </a:rPr>
              <a:t>Why Calculating Higher Level Standards Doesn’t Always Work for Teachers</a:t>
            </a:r>
          </a:p>
        </p:txBody>
      </p:sp>
      <p:sp>
        <p:nvSpPr>
          <p:cNvPr id="6" name="Frame 5"/>
          <p:cNvSpPr/>
          <p:nvPr/>
        </p:nvSpPr>
        <p:spPr>
          <a:xfrm>
            <a:off x="6599583" y="2348182"/>
            <a:ext cx="934278" cy="815007"/>
          </a:xfrm>
          <a:prstGeom prst="frame">
            <a:avLst>
              <a:gd name="adj1" fmla="val 5183"/>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18661" y="5585794"/>
            <a:ext cx="8564781" cy="400110"/>
          </a:xfrm>
          <a:prstGeom prst="rect">
            <a:avLst/>
          </a:prstGeom>
          <a:noFill/>
        </p:spPr>
        <p:txBody>
          <a:bodyPr wrap="none" rtlCol="0">
            <a:spAutoFit/>
          </a:bodyPr>
          <a:lstStyle/>
          <a:p>
            <a:r>
              <a:rPr lang="en-US" sz="2000" b="1" dirty="0">
                <a:solidFill>
                  <a:srgbClr val="FF0000"/>
                </a:solidFill>
              </a:rPr>
              <a:t>Depending Upon Your Scale Cut-off/Grade Values does 2.75 become a 2 or a 3?</a:t>
            </a:r>
          </a:p>
        </p:txBody>
      </p:sp>
      <p:sp>
        <p:nvSpPr>
          <p:cNvPr id="9" name="TextBox 8"/>
          <p:cNvSpPr txBox="1"/>
          <p:nvPr/>
        </p:nvSpPr>
        <p:spPr>
          <a:xfrm>
            <a:off x="231915" y="5956852"/>
            <a:ext cx="8761437" cy="400110"/>
          </a:xfrm>
          <a:prstGeom prst="rect">
            <a:avLst/>
          </a:prstGeom>
          <a:noFill/>
        </p:spPr>
        <p:txBody>
          <a:bodyPr wrap="none" rtlCol="0">
            <a:spAutoFit/>
          </a:bodyPr>
          <a:lstStyle/>
          <a:p>
            <a:r>
              <a:rPr lang="en-US" sz="2000" b="1" dirty="0">
                <a:solidFill>
                  <a:srgbClr val="00B050"/>
                </a:solidFill>
              </a:rPr>
              <a:t>Does each lower level standard contribute 25% of the Reading Literature Grade? </a:t>
            </a:r>
          </a:p>
        </p:txBody>
      </p:sp>
      <p:grpSp>
        <p:nvGrpSpPr>
          <p:cNvPr id="12" name="Group 11"/>
          <p:cNvGrpSpPr/>
          <p:nvPr/>
        </p:nvGrpSpPr>
        <p:grpSpPr>
          <a:xfrm>
            <a:off x="7354954" y="3138197"/>
            <a:ext cx="663036" cy="2354491"/>
            <a:chOff x="7354954" y="3138197"/>
            <a:chExt cx="663036" cy="2354491"/>
          </a:xfrm>
        </p:grpSpPr>
        <p:sp>
          <p:nvSpPr>
            <p:cNvPr id="8" name="TextBox 7"/>
            <p:cNvSpPr txBox="1"/>
            <p:nvPr/>
          </p:nvSpPr>
          <p:spPr>
            <a:xfrm>
              <a:off x="7354954" y="3461363"/>
              <a:ext cx="516834" cy="2031325"/>
            </a:xfrm>
            <a:prstGeom prst="rect">
              <a:avLst/>
            </a:prstGeom>
            <a:noFill/>
          </p:spPr>
          <p:txBody>
            <a:bodyPr wrap="square" rtlCol="0">
              <a:spAutoFit/>
            </a:bodyPr>
            <a:lstStyle/>
            <a:p>
              <a:pPr algn="ctr">
                <a:lnSpc>
                  <a:spcPct val="150000"/>
                </a:lnSpc>
              </a:pPr>
              <a:r>
                <a:rPr lang="en-US" sz="2400" b="1" dirty="0">
                  <a:solidFill>
                    <a:srgbClr val="00B050"/>
                  </a:solidFill>
                </a:rPr>
                <a:t>2</a:t>
              </a:r>
            </a:p>
            <a:p>
              <a:pPr algn="ctr">
                <a:lnSpc>
                  <a:spcPct val="150000"/>
                </a:lnSpc>
              </a:pPr>
              <a:r>
                <a:rPr lang="en-US" sz="2400" b="1" dirty="0">
                  <a:solidFill>
                    <a:srgbClr val="00B050"/>
                  </a:solidFill>
                </a:rPr>
                <a:t>1</a:t>
              </a:r>
            </a:p>
            <a:p>
              <a:pPr algn="ctr">
                <a:lnSpc>
                  <a:spcPct val="150000"/>
                </a:lnSpc>
              </a:pPr>
              <a:r>
                <a:rPr lang="en-US" sz="2400" b="1" dirty="0">
                  <a:solidFill>
                    <a:srgbClr val="00B050"/>
                  </a:solidFill>
                </a:rPr>
                <a:t>3</a:t>
              </a:r>
            </a:p>
            <a:p>
              <a:endParaRPr lang="en-US" dirty="0"/>
            </a:p>
          </p:txBody>
        </p:sp>
        <p:sp>
          <p:nvSpPr>
            <p:cNvPr id="11" name="TextBox 10"/>
            <p:cNvSpPr txBox="1"/>
            <p:nvPr/>
          </p:nvSpPr>
          <p:spPr>
            <a:xfrm>
              <a:off x="7362286" y="3138197"/>
              <a:ext cx="655704" cy="738664"/>
            </a:xfrm>
            <a:prstGeom prst="rect">
              <a:avLst/>
            </a:prstGeom>
            <a:noFill/>
          </p:spPr>
          <p:txBody>
            <a:bodyPr wrap="square" rtlCol="0">
              <a:spAutoFit/>
            </a:bodyPr>
            <a:lstStyle/>
            <a:p>
              <a:r>
                <a:rPr lang="en-US" sz="2400" b="1" dirty="0">
                  <a:solidFill>
                    <a:srgbClr val="00B050"/>
                  </a:solidFill>
                </a:rPr>
                <a:t>10</a:t>
              </a:r>
            </a:p>
            <a:p>
              <a:endParaRPr lang="en-US" dirty="0"/>
            </a:p>
          </p:txBody>
        </p:sp>
      </p:grpSp>
    </p:spTree>
    <p:extLst>
      <p:ext uri="{BB962C8B-B14F-4D97-AF65-F5344CB8AC3E}">
        <p14:creationId xmlns:p14="http://schemas.microsoft.com/office/powerpoint/2010/main" val="18588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42" y="775252"/>
            <a:ext cx="7798158" cy="4496356"/>
          </a:xfrm>
          <a:prstGeom prst="rect">
            <a:avLst/>
          </a:prstGeom>
        </p:spPr>
      </p:pic>
      <p:sp>
        <p:nvSpPr>
          <p:cNvPr id="2" name="Title 1"/>
          <p:cNvSpPr>
            <a:spLocks noGrp="1"/>
          </p:cNvSpPr>
          <p:nvPr>
            <p:ph type="title"/>
          </p:nvPr>
        </p:nvSpPr>
        <p:spPr>
          <a:xfrm>
            <a:off x="355600" y="-68262"/>
            <a:ext cx="8229600" cy="1143000"/>
          </a:xfrm>
        </p:spPr>
        <p:txBody>
          <a:bodyPr/>
          <a:lstStyle/>
          <a:p>
            <a:r>
              <a:rPr lang="en-US" b="1" dirty="0">
                <a:solidFill>
                  <a:schemeClr val="tx2">
                    <a:lumMod val="60000"/>
                    <a:lumOff val="40000"/>
                  </a:schemeClr>
                </a:solidFill>
              </a:rPr>
              <a:t>What to show in the PTP?</a:t>
            </a:r>
          </a:p>
        </p:txBody>
      </p:sp>
      <p:grpSp>
        <p:nvGrpSpPr>
          <p:cNvPr id="13" name="Group 12"/>
          <p:cNvGrpSpPr/>
          <p:nvPr/>
        </p:nvGrpSpPr>
        <p:grpSpPr>
          <a:xfrm>
            <a:off x="5587452" y="1252881"/>
            <a:ext cx="1026667" cy="3972534"/>
            <a:chOff x="5587452" y="2882900"/>
            <a:chExt cx="1026667" cy="2813120"/>
          </a:xfrm>
        </p:grpSpPr>
        <p:sp>
          <p:nvSpPr>
            <p:cNvPr id="7" name="TextBox 6"/>
            <p:cNvSpPr txBox="1"/>
            <p:nvPr/>
          </p:nvSpPr>
          <p:spPr>
            <a:xfrm>
              <a:off x="5600700" y="2882900"/>
              <a:ext cx="1013419" cy="369332"/>
            </a:xfrm>
            <a:prstGeom prst="rect">
              <a:avLst/>
            </a:prstGeom>
            <a:noFill/>
          </p:spPr>
          <p:txBody>
            <a:bodyPr wrap="none" rtlCol="0">
              <a:spAutoFit/>
            </a:bodyPr>
            <a:lstStyle/>
            <a:p>
              <a:r>
                <a:rPr lang="en-US" b="1" dirty="0">
                  <a:solidFill>
                    <a:srgbClr val="FF0000"/>
                  </a:solidFill>
                </a:rPr>
                <a:t>CELA.4.2</a:t>
              </a:r>
            </a:p>
          </p:txBody>
        </p:sp>
        <p:sp>
          <p:nvSpPr>
            <p:cNvPr id="8" name="TextBox 7"/>
            <p:cNvSpPr txBox="1"/>
            <p:nvPr/>
          </p:nvSpPr>
          <p:spPr>
            <a:xfrm>
              <a:off x="5600700" y="3265587"/>
              <a:ext cx="1013419" cy="369332"/>
            </a:xfrm>
            <a:prstGeom prst="rect">
              <a:avLst/>
            </a:prstGeom>
            <a:noFill/>
          </p:spPr>
          <p:txBody>
            <a:bodyPr wrap="none" rtlCol="0">
              <a:spAutoFit/>
            </a:bodyPr>
            <a:lstStyle/>
            <a:p>
              <a:r>
                <a:rPr lang="en-US" b="1" dirty="0">
                  <a:solidFill>
                    <a:schemeClr val="tx2">
                      <a:lumMod val="60000"/>
                      <a:lumOff val="40000"/>
                    </a:schemeClr>
                  </a:solidFill>
                </a:rPr>
                <a:t>CELA.4.3</a:t>
              </a:r>
            </a:p>
          </p:txBody>
        </p:sp>
        <p:sp>
          <p:nvSpPr>
            <p:cNvPr id="9" name="TextBox 8"/>
            <p:cNvSpPr txBox="1"/>
            <p:nvPr/>
          </p:nvSpPr>
          <p:spPr>
            <a:xfrm>
              <a:off x="5600700" y="3620118"/>
              <a:ext cx="1013419" cy="369332"/>
            </a:xfrm>
            <a:prstGeom prst="rect">
              <a:avLst/>
            </a:prstGeom>
            <a:noFill/>
          </p:spPr>
          <p:txBody>
            <a:bodyPr wrap="none" rtlCol="0">
              <a:spAutoFit/>
            </a:bodyPr>
            <a:lstStyle/>
            <a:p>
              <a:r>
                <a:rPr lang="en-US" b="1" dirty="0">
                  <a:solidFill>
                    <a:srgbClr val="FF0000"/>
                  </a:solidFill>
                </a:rPr>
                <a:t>CELA.4.4</a:t>
              </a:r>
            </a:p>
          </p:txBody>
        </p:sp>
        <p:sp>
          <p:nvSpPr>
            <p:cNvPr id="10" name="TextBox 9"/>
            <p:cNvSpPr txBox="1"/>
            <p:nvPr/>
          </p:nvSpPr>
          <p:spPr>
            <a:xfrm>
              <a:off x="5600700" y="4002809"/>
              <a:ext cx="1013419" cy="369332"/>
            </a:xfrm>
            <a:prstGeom prst="rect">
              <a:avLst/>
            </a:prstGeom>
            <a:noFill/>
          </p:spPr>
          <p:txBody>
            <a:bodyPr wrap="none" rtlCol="0">
              <a:spAutoFit/>
            </a:bodyPr>
            <a:lstStyle/>
            <a:p>
              <a:r>
                <a:rPr lang="en-US" b="1" dirty="0">
                  <a:solidFill>
                    <a:srgbClr val="FF0000"/>
                  </a:solidFill>
                </a:rPr>
                <a:t>CELA.4.5</a:t>
              </a:r>
            </a:p>
          </p:txBody>
        </p:sp>
        <p:sp>
          <p:nvSpPr>
            <p:cNvPr id="11" name="TextBox 10"/>
            <p:cNvSpPr txBox="1"/>
            <p:nvPr/>
          </p:nvSpPr>
          <p:spPr>
            <a:xfrm>
              <a:off x="5600700" y="4301036"/>
              <a:ext cx="1013419" cy="369332"/>
            </a:xfrm>
            <a:prstGeom prst="rect">
              <a:avLst/>
            </a:prstGeom>
            <a:noFill/>
          </p:spPr>
          <p:txBody>
            <a:bodyPr wrap="none" rtlCol="0">
              <a:spAutoFit/>
            </a:bodyPr>
            <a:lstStyle/>
            <a:p>
              <a:r>
                <a:rPr lang="en-US" b="1" dirty="0">
                  <a:solidFill>
                    <a:schemeClr val="tx2">
                      <a:lumMod val="60000"/>
                      <a:lumOff val="40000"/>
                    </a:schemeClr>
                  </a:solidFill>
                </a:rPr>
                <a:t>CELA.4.6</a:t>
              </a:r>
            </a:p>
          </p:txBody>
        </p:sp>
        <p:sp>
          <p:nvSpPr>
            <p:cNvPr id="12" name="TextBox 11"/>
            <p:cNvSpPr txBox="1"/>
            <p:nvPr/>
          </p:nvSpPr>
          <p:spPr>
            <a:xfrm>
              <a:off x="5600700" y="4683725"/>
              <a:ext cx="1013419" cy="369332"/>
            </a:xfrm>
            <a:prstGeom prst="rect">
              <a:avLst/>
            </a:prstGeom>
            <a:noFill/>
          </p:spPr>
          <p:txBody>
            <a:bodyPr wrap="none" rtlCol="0">
              <a:spAutoFit/>
            </a:bodyPr>
            <a:lstStyle/>
            <a:p>
              <a:r>
                <a:rPr lang="en-US" b="1" dirty="0">
                  <a:solidFill>
                    <a:schemeClr val="tx2">
                      <a:lumMod val="60000"/>
                      <a:lumOff val="40000"/>
                    </a:schemeClr>
                  </a:solidFill>
                </a:rPr>
                <a:t>CELA.4.7</a:t>
              </a:r>
            </a:p>
          </p:txBody>
        </p:sp>
        <p:sp>
          <p:nvSpPr>
            <p:cNvPr id="18" name="TextBox 17"/>
            <p:cNvSpPr txBox="1"/>
            <p:nvPr/>
          </p:nvSpPr>
          <p:spPr>
            <a:xfrm>
              <a:off x="5594076" y="5059102"/>
              <a:ext cx="1013419" cy="261540"/>
            </a:xfrm>
            <a:prstGeom prst="rect">
              <a:avLst/>
            </a:prstGeom>
            <a:noFill/>
          </p:spPr>
          <p:txBody>
            <a:bodyPr wrap="none" rtlCol="0">
              <a:spAutoFit/>
            </a:bodyPr>
            <a:lstStyle/>
            <a:p>
              <a:r>
                <a:rPr lang="en-US" b="1" dirty="0">
                  <a:solidFill>
                    <a:schemeClr val="tx2">
                      <a:lumMod val="60000"/>
                      <a:lumOff val="40000"/>
                    </a:schemeClr>
                  </a:solidFill>
                </a:rPr>
                <a:t>CELA.4.8</a:t>
              </a:r>
            </a:p>
          </p:txBody>
        </p:sp>
        <p:sp>
          <p:nvSpPr>
            <p:cNvPr id="19" name="TextBox 18"/>
            <p:cNvSpPr txBox="1"/>
            <p:nvPr/>
          </p:nvSpPr>
          <p:spPr>
            <a:xfrm>
              <a:off x="5587452" y="5434480"/>
              <a:ext cx="1013419" cy="261540"/>
            </a:xfrm>
            <a:prstGeom prst="rect">
              <a:avLst/>
            </a:prstGeom>
            <a:noFill/>
          </p:spPr>
          <p:txBody>
            <a:bodyPr wrap="none" rtlCol="0">
              <a:spAutoFit/>
            </a:bodyPr>
            <a:lstStyle/>
            <a:p>
              <a:r>
                <a:rPr lang="en-US" b="1" dirty="0">
                  <a:solidFill>
                    <a:srgbClr val="FF0000"/>
                  </a:solidFill>
                </a:rPr>
                <a:t>CELA.4.9</a:t>
              </a:r>
            </a:p>
          </p:txBody>
        </p: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5616164"/>
            <a:ext cx="7239000" cy="635000"/>
          </a:xfrm>
          <a:prstGeom prst="rect">
            <a:avLst/>
          </a:prstGeom>
        </p:spPr>
      </p:pic>
      <p:cxnSp>
        <p:nvCxnSpPr>
          <p:cNvPr id="15" name="Straight Arrow Connector 14"/>
          <p:cNvCxnSpPr/>
          <p:nvPr/>
        </p:nvCxnSpPr>
        <p:spPr>
          <a:xfrm flipH="1">
            <a:off x="1868557" y="2034781"/>
            <a:ext cx="3718895" cy="3729915"/>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003277" y="3516270"/>
            <a:ext cx="2577552" cy="2248426"/>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4470400" y="4068706"/>
            <a:ext cx="1123678" cy="169599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587452" y="4621142"/>
            <a:ext cx="19873" cy="1312521"/>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6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noAutofit/>
          </a:bodyPr>
          <a:lstStyle/>
          <a:p>
            <a:r>
              <a:rPr lang="en-US" b="1" dirty="0">
                <a:solidFill>
                  <a:schemeClr val="tx2">
                    <a:lumMod val="60000"/>
                    <a:lumOff val="40000"/>
                  </a:schemeClr>
                </a:solidFill>
              </a:rPr>
              <a:t>Available Standards Resources on</a:t>
            </a:r>
            <a:br>
              <a:rPr lang="en-US" b="1" dirty="0">
                <a:solidFill>
                  <a:schemeClr val="tx2">
                    <a:lumMod val="60000"/>
                    <a:lumOff val="40000"/>
                  </a:schemeClr>
                </a:solidFill>
              </a:rPr>
            </a:br>
            <a:r>
              <a:rPr lang="en-US" b="1" dirty="0" err="1">
                <a:solidFill>
                  <a:schemeClr val="tx2">
                    <a:lumMod val="60000"/>
                    <a:lumOff val="40000"/>
                  </a:schemeClr>
                </a:solidFill>
              </a:rPr>
              <a:t>www.derotechnical.com</a:t>
            </a:r>
            <a:r>
              <a:rPr lang="en-US" b="1" dirty="0">
                <a:solidFill>
                  <a:schemeClr val="tx2">
                    <a:lumMod val="60000"/>
                    <a:lumOff val="40000"/>
                  </a:schemeClr>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01603"/>
            <a:ext cx="2007705" cy="1956397"/>
          </a:xfrm>
          <a:prstGeom prst="rect">
            <a:avLst/>
          </a:prstGeom>
        </p:spPr>
      </p:pic>
      <p:sp>
        <p:nvSpPr>
          <p:cNvPr id="4" name="TextBox 3"/>
          <p:cNvSpPr txBox="1"/>
          <p:nvPr/>
        </p:nvSpPr>
        <p:spPr>
          <a:xfrm>
            <a:off x="159026" y="1649896"/>
            <a:ext cx="8984974" cy="4832092"/>
          </a:xfrm>
          <a:prstGeom prst="rect">
            <a:avLst/>
          </a:prstGeom>
          <a:noFill/>
        </p:spPr>
        <p:txBody>
          <a:bodyPr wrap="square" rtlCol="0">
            <a:spAutoFit/>
          </a:bodyPr>
          <a:lstStyle/>
          <a:p>
            <a:r>
              <a:rPr lang="en-US" sz="2800" dirty="0"/>
              <a:t>Implementing Standards			Retiring Standards</a:t>
            </a:r>
          </a:p>
          <a:p>
            <a:r>
              <a:rPr lang="en-US" sz="2800" dirty="0"/>
              <a:t>PTG and Standards					PTP and Standards</a:t>
            </a:r>
          </a:p>
          <a:p>
            <a:r>
              <a:rPr lang="en-US" sz="2800" dirty="0"/>
              <a:t>Standard Analytics					PTP Round Table</a:t>
            </a:r>
          </a:p>
          <a:p>
            <a:r>
              <a:rPr lang="en-US" sz="2800" dirty="0"/>
              <a:t>Changing Standards				Grade &amp; Conversion Scales</a:t>
            </a:r>
          </a:p>
          <a:p>
            <a:r>
              <a:rPr lang="en-US" sz="2800" dirty="0"/>
              <a:t>Suggested Tasks					Keys to Implementing</a:t>
            </a:r>
          </a:p>
          <a:p>
            <a:pPr algn="ctr"/>
            <a:endParaRPr lang="en-US" sz="2800" dirty="0"/>
          </a:p>
          <a:p>
            <a:pPr algn="ctr"/>
            <a:r>
              <a:rPr lang="en-US" sz="2800" dirty="0"/>
              <a:t>Navigational Difference Between PTG and PTP</a:t>
            </a:r>
          </a:p>
          <a:p>
            <a:pPr algn="ctr"/>
            <a:r>
              <a:rPr lang="en-US" sz="2800" dirty="0"/>
              <a:t>FREE </a:t>
            </a:r>
            <a:r>
              <a:rPr lang="mr-IN" sz="2800" dirty="0"/>
              <a:t>–</a:t>
            </a:r>
            <a:r>
              <a:rPr lang="en-US" sz="2800" dirty="0"/>
              <a:t> Standards Related Reports</a:t>
            </a:r>
          </a:p>
          <a:p>
            <a:pPr algn="ctr"/>
            <a:r>
              <a:rPr lang="en-US" sz="2800" dirty="0"/>
              <a:t>Standards Implementation Checklist</a:t>
            </a:r>
          </a:p>
          <a:p>
            <a:pPr algn="ctr"/>
            <a:r>
              <a:rPr lang="en-US" sz="2800" dirty="0"/>
              <a:t>Character Count Excel Downloads</a:t>
            </a:r>
          </a:p>
          <a:p>
            <a:pPr algn="ctr"/>
            <a:r>
              <a:rPr lang="en-US" sz="2800" b="1" dirty="0"/>
              <a:t>And MORE!</a:t>
            </a:r>
          </a:p>
        </p:txBody>
      </p:sp>
    </p:spTree>
    <p:extLst>
      <p:ext uri="{BB962C8B-B14F-4D97-AF65-F5344CB8AC3E}">
        <p14:creationId xmlns:p14="http://schemas.microsoft.com/office/powerpoint/2010/main" val="1260055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2"/>
            <a:ext cx="9144000" cy="1143000"/>
          </a:xfrm>
        </p:spPr>
        <p:txBody>
          <a:bodyPr>
            <a:noAutofit/>
          </a:bodyPr>
          <a:lstStyle/>
          <a:p>
            <a:r>
              <a:rPr lang="en-US" sz="3600" b="1" dirty="0">
                <a:solidFill>
                  <a:schemeClr val="tx2">
                    <a:lumMod val="60000"/>
                    <a:lumOff val="40000"/>
                  </a:schemeClr>
                </a:solidFill>
              </a:rPr>
              <a:t>Standards Grade Rollup Settings Talking Points</a:t>
            </a:r>
            <a:br>
              <a:rPr lang="en-US" sz="3600" b="1" dirty="0">
                <a:solidFill>
                  <a:schemeClr val="tx2">
                    <a:lumMod val="60000"/>
                    <a:lumOff val="40000"/>
                  </a:schemeClr>
                </a:solidFill>
              </a:rPr>
            </a:br>
            <a:endParaRPr lang="en-US" sz="2400" b="1" dirty="0">
              <a:solidFill>
                <a:srgbClr val="FF0000"/>
              </a:solidFill>
            </a:endParaRPr>
          </a:p>
        </p:txBody>
      </p:sp>
      <p:grpSp>
        <p:nvGrpSpPr>
          <p:cNvPr id="29" name="Group 28"/>
          <p:cNvGrpSpPr/>
          <p:nvPr/>
        </p:nvGrpSpPr>
        <p:grpSpPr>
          <a:xfrm>
            <a:off x="359770" y="1380565"/>
            <a:ext cx="8380441" cy="830997"/>
            <a:chOff x="359770" y="1380565"/>
            <a:chExt cx="8380441" cy="830997"/>
          </a:xfrm>
        </p:grpSpPr>
        <p:sp>
          <p:nvSpPr>
            <p:cNvPr id="3" name="Smiley Face 2"/>
            <p:cNvSpPr/>
            <p:nvPr/>
          </p:nvSpPr>
          <p:spPr>
            <a:xfrm>
              <a:off x="359770" y="1416423"/>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rot="10800000" flipV="1">
              <a:off x="8021472" y="1416423"/>
              <a:ext cx="718739" cy="718739"/>
            </a:xfrm>
            <a:prstGeom prst="rect">
              <a:avLst/>
            </a:prstGeom>
          </p:spPr>
        </p:pic>
        <p:sp>
          <p:nvSpPr>
            <p:cNvPr id="10" name="TextBox 9"/>
            <p:cNvSpPr txBox="1"/>
            <p:nvPr/>
          </p:nvSpPr>
          <p:spPr>
            <a:xfrm>
              <a:off x="1453364" y="1380565"/>
              <a:ext cx="6067751" cy="830997"/>
            </a:xfrm>
            <a:prstGeom prst="rect">
              <a:avLst/>
            </a:prstGeom>
            <a:noFill/>
          </p:spPr>
          <p:txBody>
            <a:bodyPr wrap="none" rtlCol="0">
              <a:spAutoFit/>
            </a:bodyPr>
            <a:lstStyle/>
            <a:p>
              <a:pPr algn="ctr"/>
              <a:r>
                <a:rPr lang="en-US" sz="2400" dirty="0"/>
                <a:t>SENDING TEACHER EXCLUDING </a:t>
              </a:r>
            </a:p>
            <a:p>
              <a:pPr algn="ctr"/>
              <a:r>
                <a:rPr lang="en-US" sz="2400" dirty="0"/>
                <a:t>STANDARD SECTION GRADES ALREADY SCORED</a:t>
              </a:r>
            </a:p>
          </p:txBody>
        </p:sp>
      </p:grpSp>
      <p:sp>
        <p:nvSpPr>
          <p:cNvPr id="11" name="TextBox 10"/>
          <p:cNvSpPr txBox="1"/>
          <p:nvPr/>
        </p:nvSpPr>
        <p:spPr>
          <a:xfrm>
            <a:off x="1750" y="528919"/>
            <a:ext cx="1056701" cy="646331"/>
          </a:xfrm>
          <a:prstGeom prst="rect">
            <a:avLst/>
          </a:prstGeom>
          <a:noFill/>
        </p:spPr>
        <p:txBody>
          <a:bodyPr wrap="none" rtlCol="0">
            <a:spAutoFit/>
          </a:bodyPr>
          <a:lstStyle/>
          <a:p>
            <a:pPr algn="ctr"/>
            <a:r>
              <a:rPr lang="en-US" b="1" dirty="0"/>
              <a:t>START</a:t>
            </a:r>
          </a:p>
          <a:p>
            <a:pPr algn="ctr"/>
            <a:r>
              <a:rPr lang="en-US" b="1" dirty="0"/>
              <a:t>OF TERM</a:t>
            </a:r>
          </a:p>
        </p:txBody>
      </p:sp>
      <p:sp>
        <p:nvSpPr>
          <p:cNvPr id="12" name="TextBox 11"/>
          <p:cNvSpPr txBox="1"/>
          <p:nvPr/>
        </p:nvSpPr>
        <p:spPr>
          <a:xfrm>
            <a:off x="7756211" y="528919"/>
            <a:ext cx="1056701" cy="646331"/>
          </a:xfrm>
          <a:prstGeom prst="rect">
            <a:avLst/>
          </a:prstGeom>
          <a:noFill/>
        </p:spPr>
        <p:txBody>
          <a:bodyPr wrap="none" rtlCol="0">
            <a:spAutoFit/>
          </a:bodyPr>
          <a:lstStyle/>
          <a:p>
            <a:pPr algn="ctr"/>
            <a:r>
              <a:rPr lang="en-US" b="1" dirty="0"/>
              <a:t>END </a:t>
            </a:r>
          </a:p>
          <a:p>
            <a:pPr algn="ctr"/>
            <a:r>
              <a:rPr lang="en-US" b="1" dirty="0"/>
              <a:t>OF TERM</a:t>
            </a:r>
          </a:p>
        </p:txBody>
      </p:sp>
      <p:sp>
        <p:nvSpPr>
          <p:cNvPr id="15" name="TextBox 14"/>
          <p:cNvSpPr txBox="1"/>
          <p:nvPr/>
        </p:nvSpPr>
        <p:spPr>
          <a:xfrm>
            <a:off x="3919322" y="528919"/>
            <a:ext cx="1056701" cy="646331"/>
          </a:xfrm>
          <a:prstGeom prst="rect">
            <a:avLst/>
          </a:prstGeom>
          <a:noFill/>
        </p:spPr>
        <p:txBody>
          <a:bodyPr wrap="none" rtlCol="0">
            <a:spAutoFit/>
          </a:bodyPr>
          <a:lstStyle/>
          <a:p>
            <a:pPr algn="ctr"/>
            <a:r>
              <a:rPr lang="en-US" b="1" dirty="0"/>
              <a:t>MIDDLE</a:t>
            </a:r>
          </a:p>
          <a:p>
            <a:pPr algn="ctr"/>
            <a:r>
              <a:rPr lang="en-US" b="1" dirty="0"/>
              <a:t>OF TERM</a:t>
            </a:r>
          </a:p>
        </p:txBody>
      </p:sp>
      <p:grpSp>
        <p:nvGrpSpPr>
          <p:cNvPr id="28" name="Group 27"/>
          <p:cNvGrpSpPr/>
          <p:nvPr/>
        </p:nvGrpSpPr>
        <p:grpSpPr>
          <a:xfrm>
            <a:off x="350809" y="2339788"/>
            <a:ext cx="8380441" cy="830997"/>
            <a:chOff x="350809" y="2339788"/>
            <a:chExt cx="8380441" cy="830997"/>
          </a:xfrm>
        </p:grpSpPr>
        <p:sp>
          <p:nvSpPr>
            <p:cNvPr id="16" name="Smiley Face 15"/>
            <p:cNvSpPr/>
            <p:nvPr/>
          </p:nvSpPr>
          <p:spPr>
            <a:xfrm>
              <a:off x="350809" y="2393575"/>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rot="10800000" flipV="1">
              <a:off x="8012511" y="2393575"/>
              <a:ext cx="718739" cy="718739"/>
            </a:xfrm>
            <a:prstGeom prst="rect">
              <a:avLst/>
            </a:prstGeom>
          </p:spPr>
        </p:pic>
        <p:sp>
          <p:nvSpPr>
            <p:cNvPr id="18" name="TextBox 17"/>
            <p:cNvSpPr txBox="1"/>
            <p:nvPr/>
          </p:nvSpPr>
          <p:spPr>
            <a:xfrm>
              <a:off x="913105" y="2339788"/>
              <a:ext cx="7130350" cy="830997"/>
            </a:xfrm>
            <a:prstGeom prst="rect">
              <a:avLst/>
            </a:prstGeom>
            <a:noFill/>
          </p:spPr>
          <p:txBody>
            <a:bodyPr wrap="none" rtlCol="0">
              <a:spAutoFit/>
            </a:bodyPr>
            <a:lstStyle/>
            <a:p>
              <a:pPr algn="ctr"/>
              <a:r>
                <a:rPr lang="en-US" sz="2400" dirty="0"/>
                <a:t>EXCLUDING GRADES FROM DROPPED CLASSES</a:t>
              </a:r>
            </a:p>
            <a:p>
              <a:pPr algn="ctr"/>
              <a:r>
                <a:rPr lang="en-US" sz="2400" dirty="0"/>
                <a:t>RECEIVING TEACHER </a:t>
              </a:r>
              <a:r>
                <a:rPr lang="mr-IN" sz="2400" dirty="0"/>
                <a:t>–</a:t>
              </a:r>
              <a:r>
                <a:rPr lang="en-US" sz="2400" dirty="0"/>
                <a:t> LOTS OF WORK AT END OF TERM</a:t>
              </a:r>
            </a:p>
          </p:txBody>
        </p:sp>
      </p:grpSp>
      <p:grpSp>
        <p:nvGrpSpPr>
          <p:cNvPr id="30" name="Group 29"/>
          <p:cNvGrpSpPr/>
          <p:nvPr/>
        </p:nvGrpSpPr>
        <p:grpSpPr>
          <a:xfrm>
            <a:off x="341848" y="3370727"/>
            <a:ext cx="8380441" cy="718739"/>
            <a:chOff x="341848" y="3370727"/>
            <a:chExt cx="8380441" cy="718739"/>
          </a:xfrm>
        </p:grpSpPr>
        <p:sp>
          <p:nvSpPr>
            <p:cNvPr id="19" name="Smiley Face 18"/>
            <p:cNvSpPr/>
            <p:nvPr/>
          </p:nvSpPr>
          <p:spPr>
            <a:xfrm>
              <a:off x="341848" y="3370727"/>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stretch>
              <a:fillRect/>
            </a:stretch>
          </p:blipFill>
          <p:spPr>
            <a:xfrm rot="10800000" flipV="1">
              <a:off x="8003550" y="3370727"/>
              <a:ext cx="718739" cy="718739"/>
            </a:xfrm>
            <a:prstGeom prst="rect">
              <a:avLst/>
            </a:prstGeom>
          </p:spPr>
        </p:pic>
        <p:sp>
          <p:nvSpPr>
            <p:cNvPr id="21" name="TextBox 20"/>
            <p:cNvSpPr txBox="1"/>
            <p:nvPr/>
          </p:nvSpPr>
          <p:spPr>
            <a:xfrm>
              <a:off x="1791341" y="3478301"/>
              <a:ext cx="5355953" cy="461665"/>
            </a:xfrm>
            <a:prstGeom prst="rect">
              <a:avLst/>
            </a:prstGeom>
            <a:noFill/>
          </p:spPr>
          <p:txBody>
            <a:bodyPr wrap="none" rtlCol="0">
              <a:spAutoFit/>
            </a:bodyPr>
            <a:lstStyle/>
            <a:p>
              <a:pPr algn="ctr"/>
              <a:r>
                <a:rPr lang="en-US" sz="2400" dirty="0"/>
                <a:t>WHICH TEACHERS GRADES COUNT MORE</a:t>
              </a:r>
            </a:p>
          </p:txBody>
        </p:sp>
      </p:grpSp>
      <p:grpSp>
        <p:nvGrpSpPr>
          <p:cNvPr id="32" name="Group 31"/>
          <p:cNvGrpSpPr/>
          <p:nvPr/>
        </p:nvGrpSpPr>
        <p:grpSpPr>
          <a:xfrm>
            <a:off x="332887" y="4347879"/>
            <a:ext cx="8380441" cy="718739"/>
            <a:chOff x="332887" y="4347879"/>
            <a:chExt cx="8380441" cy="718739"/>
          </a:xfrm>
        </p:grpSpPr>
        <p:sp>
          <p:nvSpPr>
            <p:cNvPr id="22" name="Smiley Face 21"/>
            <p:cNvSpPr/>
            <p:nvPr/>
          </p:nvSpPr>
          <p:spPr>
            <a:xfrm>
              <a:off x="332887" y="4347879"/>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stretch>
              <a:fillRect/>
            </a:stretch>
          </p:blipFill>
          <p:spPr>
            <a:xfrm rot="10800000" flipV="1">
              <a:off x="7994589" y="4347879"/>
              <a:ext cx="718739" cy="718739"/>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089" y="4365808"/>
              <a:ext cx="6836681" cy="686654"/>
            </a:xfrm>
            <a:prstGeom prst="rect">
              <a:avLst/>
            </a:prstGeom>
          </p:spPr>
        </p:pic>
      </p:grpSp>
      <p:grpSp>
        <p:nvGrpSpPr>
          <p:cNvPr id="37" name="Group 36"/>
          <p:cNvGrpSpPr/>
          <p:nvPr/>
        </p:nvGrpSpPr>
        <p:grpSpPr>
          <a:xfrm>
            <a:off x="323926" y="5325031"/>
            <a:ext cx="8380441" cy="1476451"/>
            <a:chOff x="323926" y="5325031"/>
            <a:chExt cx="8380441" cy="1476451"/>
          </a:xfrm>
        </p:grpSpPr>
        <p:sp>
          <p:nvSpPr>
            <p:cNvPr id="25" name="Smiley Face 24"/>
            <p:cNvSpPr/>
            <p:nvPr/>
          </p:nvSpPr>
          <p:spPr>
            <a:xfrm>
              <a:off x="323926" y="5325031"/>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a:stretch>
              <a:fillRect/>
            </a:stretch>
          </p:blipFill>
          <p:spPr>
            <a:xfrm rot="10800000" flipV="1">
              <a:off x="7985628" y="5325031"/>
              <a:ext cx="718739" cy="718739"/>
            </a:xfrm>
            <a:prstGeom prst="rect">
              <a:avLst/>
            </a:prstGeom>
          </p:spPr>
        </p:pic>
        <p:sp>
          <p:nvSpPr>
            <p:cNvPr id="27" name="TextBox 26"/>
            <p:cNvSpPr txBox="1"/>
            <p:nvPr/>
          </p:nvSpPr>
          <p:spPr>
            <a:xfrm>
              <a:off x="2157253" y="5970485"/>
              <a:ext cx="4588307" cy="830997"/>
            </a:xfrm>
            <a:prstGeom prst="rect">
              <a:avLst/>
            </a:prstGeom>
            <a:noFill/>
          </p:spPr>
          <p:txBody>
            <a:bodyPr wrap="none" rtlCol="0">
              <a:spAutoFit/>
            </a:bodyPr>
            <a:lstStyle/>
            <a:p>
              <a:pPr algn="ctr"/>
              <a:r>
                <a:rPr lang="en-US" sz="2400" dirty="0"/>
                <a:t>AVERAGE STANDARD GRADES </a:t>
              </a:r>
            </a:p>
            <a:p>
              <a:pPr algn="ctr"/>
              <a:r>
                <a:rPr lang="en-US" sz="2400" dirty="0"/>
                <a:t>SCORED TWICE IN THE SAME TERM</a:t>
              </a:r>
            </a:p>
          </p:txBody>
        </p:sp>
        <p:sp>
          <p:nvSpPr>
            <p:cNvPr id="33" name="Smiley Face 32"/>
            <p:cNvSpPr/>
            <p:nvPr/>
          </p:nvSpPr>
          <p:spPr>
            <a:xfrm>
              <a:off x="4144432" y="5363232"/>
              <a:ext cx="606479" cy="60647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1058451" y="5646199"/>
              <a:ext cx="2860871" cy="0"/>
            </a:xfrm>
            <a:prstGeom prst="straightConnector1">
              <a:avLst/>
            </a:prstGeom>
            <a:ln w="85725">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993945" y="5673096"/>
              <a:ext cx="2860871" cy="0"/>
            </a:xfrm>
            <a:prstGeom prst="straightConnector1">
              <a:avLst/>
            </a:prstGeom>
            <a:ln w="85725">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734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909"/>
            <a:ext cx="7886700" cy="1037382"/>
          </a:xfrm>
        </p:spPr>
        <p:txBody>
          <a:bodyPr>
            <a:normAutofit/>
          </a:bodyPr>
          <a:lstStyle/>
          <a:p>
            <a:pPr algn="ctr"/>
            <a:r>
              <a:rPr lang="en-US" sz="4800" b="1" i="1" dirty="0">
                <a:solidFill>
                  <a:schemeClr val="accent1">
                    <a:lumMod val="75000"/>
                  </a:schemeClr>
                </a:solidFill>
                <a:latin typeface="+mn-lt"/>
              </a:rPr>
              <a:t>Once on PS 12.0.X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5" y="1152914"/>
            <a:ext cx="6820868" cy="4055356"/>
          </a:xfrm>
          <a:prstGeom prst="rect">
            <a:avLst/>
          </a:prstGeom>
        </p:spPr>
      </p:pic>
      <p:sp>
        <p:nvSpPr>
          <p:cNvPr id="7" name="TextBox 6"/>
          <p:cNvSpPr txBox="1"/>
          <p:nvPr/>
        </p:nvSpPr>
        <p:spPr>
          <a:xfrm>
            <a:off x="2387111" y="4236718"/>
            <a:ext cx="6633228" cy="923330"/>
          </a:xfrm>
          <a:prstGeom prst="rect">
            <a:avLst/>
          </a:prstGeom>
          <a:solidFill>
            <a:schemeClr val="accent5">
              <a:lumMod val="20000"/>
              <a:lumOff val="80000"/>
            </a:schemeClr>
          </a:solidFill>
        </p:spPr>
        <p:txBody>
          <a:bodyPr wrap="square" rtlCol="0">
            <a:spAutoFit/>
          </a:bodyPr>
          <a:lstStyle/>
          <a:p>
            <a:r>
              <a:rPr lang="en-US" sz="1350" i="1" dirty="0"/>
              <a:t>When there are grades only from dropped classes</a:t>
            </a:r>
            <a:r>
              <a:rPr lang="en-US" sz="1350" dirty="0"/>
              <a:t>, the district has the option to report the average of all dropped grades, or just the grade from the most recently enrolled class. Use the </a:t>
            </a:r>
            <a:r>
              <a:rPr lang="en-US" sz="1350" b="1" dirty="0"/>
              <a:t>Calculation Method When Only Dropped Classes </a:t>
            </a:r>
            <a:r>
              <a:rPr lang="en-US" sz="1350" dirty="0"/>
              <a:t>menu to choose whether to average the grades or to use </a:t>
            </a:r>
            <a:r>
              <a:rPr lang="en-US" sz="1350" b="1" dirty="0"/>
              <a:t>Most Recent Enrolled </a:t>
            </a:r>
            <a:r>
              <a:rPr lang="en-US" sz="1350" dirty="0"/>
              <a:t>only the last grade. </a:t>
            </a:r>
          </a:p>
        </p:txBody>
      </p:sp>
      <p:grpSp>
        <p:nvGrpSpPr>
          <p:cNvPr id="11" name="Group 10"/>
          <p:cNvGrpSpPr/>
          <p:nvPr/>
        </p:nvGrpSpPr>
        <p:grpSpPr>
          <a:xfrm>
            <a:off x="2649199" y="2506315"/>
            <a:ext cx="6061732" cy="639719"/>
            <a:chOff x="3532265" y="3255391"/>
            <a:chExt cx="8082309" cy="852957"/>
          </a:xfrm>
        </p:grpSpPr>
        <p:sp>
          <p:nvSpPr>
            <p:cNvPr id="5" name="TextBox 4"/>
            <p:cNvSpPr txBox="1"/>
            <p:nvPr/>
          </p:nvSpPr>
          <p:spPr>
            <a:xfrm>
              <a:off x="4007048" y="3431241"/>
              <a:ext cx="7607526" cy="677107"/>
            </a:xfrm>
            <a:prstGeom prst="rect">
              <a:avLst/>
            </a:prstGeom>
            <a:solidFill>
              <a:schemeClr val="accent6">
                <a:lumMod val="20000"/>
                <a:lumOff val="80000"/>
              </a:schemeClr>
            </a:solidFill>
          </p:spPr>
          <p:txBody>
            <a:bodyPr wrap="square" rtlCol="0">
              <a:spAutoFit/>
            </a:bodyPr>
            <a:lstStyle/>
            <a:p>
              <a:r>
                <a:rPr lang="en-US" sz="1350" dirty="0"/>
                <a:t>If checked, any grades a teacher marked exempt are not included in the standard grade rollup. </a:t>
              </a:r>
            </a:p>
          </p:txBody>
        </p:sp>
        <p:sp>
          <p:nvSpPr>
            <p:cNvPr id="8" name="TextBox 7"/>
            <p:cNvSpPr txBox="1"/>
            <p:nvPr/>
          </p:nvSpPr>
          <p:spPr>
            <a:xfrm>
              <a:off x="3532265" y="3255391"/>
              <a:ext cx="502701" cy="738663"/>
            </a:xfrm>
            <a:prstGeom prst="rect">
              <a:avLst/>
            </a:prstGeom>
            <a:noFill/>
          </p:spPr>
          <p:txBody>
            <a:bodyPr wrap="none" rtlCol="0">
              <a:spAutoFit/>
            </a:bodyPr>
            <a:lstStyle/>
            <a:p>
              <a:r>
                <a:rPr lang="en-US" sz="3000" dirty="0">
                  <a:solidFill>
                    <a:schemeClr val="accent1">
                      <a:lumMod val="75000"/>
                    </a:schemeClr>
                  </a:solidFill>
                </a:rPr>
                <a:t>√</a:t>
              </a:r>
            </a:p>
          </p:txBody>
        </p:sp>
      </p:grpSp>
      <p:grpSp>
        <p:nvGrpSpPr>
          <p:cNvPr id="10" name="Group 9"/>
          <p:cNvGrpSpPr/>
          <p:nvPr/>
        </p:nvGrpSpPr>
        <p:grpSpPr>
          <a:xfrm>
            <a:off x="2672583" y="3125141"/>
            <a:ext cx="6048543" cy="715581"/>
            <a:chOff x="3563444" y="4080495"/>
            <a:chExt cx="8064724" cy="954108"/>
          </a:xfrm>
        </p:grpSpPr>
        <p:sp>
          <p:nvSpPr>
            <p:cNvPr id="6" name="TextBox 5"/>
            <p:cNvSpPr txBox="1"/>
            <p:nvPr/>
          </p:nvSpPr>
          <p:spPr>
            <a:xfrm>
              <a:off x="4020641" y="4080495"/>
              <a:ext cx="7607527" cy="954108"/>
            </a:xfrm>
            <a:prstGeom prst="rect">
              <a:avLst/>
            </a:prstGeom>
            <a:solidFill>
              <a:schemeClr val="accent4">
                <a:lumMod val="20000"/>
                <a:lumOff val="80000"/>
              </a:schemeClr>
            </a:solidFill>
          </p:spPr>
          <p:txBody>
            <a:bodyPr wrap="square" rtlCol="0">
              <a:spAutoFit/>
            </a:bodyPr>
            <a:lstStyle/>
            <a:p>
              <a:r>
                <a:rPr lang="en-US" sz="1350" dirty="0"/>
                <a:t>If checked, any grades from classes the student has dropped will not be included in the standard grade rollup unless there are no active grades. In the case of no active grades, grades from dropped classes are included. </a:t>
              </a:r>
            </a:p>
          </p:txBody>
        </p:sp>
        <p:sp>
          <p:nvSpPr>
            <p:cNvPr id="9" name="TextBox 8"/>
            <p:cNvSpPr txBox="1"/>
            <p:nvPr/>
          </p:nvSpPr>
          <p:spPr>
            <a:xfrm>
              <a:off x="3563444" y="4150836"/>
              <a:ext cx="502701" cy="738664"/>
            </a:xfrm>
            <a:prstGeom prst="rect">
              <a:avLst/>
            </a:prstGeom>
            <a:noFill/>
          </p:spPr>
          <p:txBody>
            <a:bodyPr wrap="none" rtlCol="0">
              <a:spAutoFit/>
            </a:bodyPr>
            <a:lstStyle/>
            <a:p>
              <a:r>
                <a:rPr lang="en-US" sz="3000" dirty="0">
                  <a:solidFill>
                    <a:schemeClr val="accent1">
                      <a:lumMod val="75000"/>
                    </a:schemeClr>
                  </a:solidFill>
                </a:rPr>
                <a:t>√</a:t>
              </a:r>
            </a:p>
          </p:txBody>
        </p:sp>
      </p:grpSp>
    </p:spTree>
    <p:extLst>
      <p:ext uri="{BB962C8B-B14F-4D97-AF65-F5344CB8AC3E}">
        <p14:creationId xmlns:p14="http://schemas.microsoft.com/office/powerpoint/2010/main" val="4391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103050"/>
            <a:ext cx="8229600" cy="1143000"/>
          </a:xfrm>
        </p:spPr>
        <p:txBody>
          <a:bodyPr/>
          <a:lstStyle/>
          <a:p>
            <a:pPr eaLnBrk="1" hangingPunct="1"/>
            <a:r>
              <a:rPr lang="en-US" sz="3600" b="1" i="1" dirty="0">
                <a:latin typeface="Calibri" charset="0"/>
              </a:rPr>
              <a:t>Have you thought about Report Cards?</a:t>
            </a:r>
          </a:p>
        </p:txBody>
      </p:sp>
      <p:sp>
        <p:nvSpPr>
          <p:cNvPr id="36866" name="Content Placeholder 2"/>
          <p:cNvSpPr>
            <a:spLocks noGrp="1"/>
          </p:cNvSpPr>
          <p:nvPr>
            <p:ph idx="4294967295"/>
          </p:nvPr>
        </p:nvSpPr>
        <p:spPr>
          <a:xfrm>
            <a:off x="304800" y="1123120"/>
            <a:ext cx="8458200" cy="4525963"/>
          </a:xfrm>
        </p:spPr>
        <p:txBody>
          <a:bodyPr>
            <a:normAutofit lnSpcReduction="10000"/>
          </a:bodyPr>
          <a:lstStyle/>
          <a:p>
            <a:pPr eaLnBrk="1" hangingPunct="1">
              <a:defRPr/>
            </a:pPr>
            <a:r>
              <a:rPr lang="en-US" sz="2800" dirty="0">
                <a:latin typeface="Calibri" charset="0"/>
              </a:rPr>
              <a:t>Parent Portal – access to grades – list form</a:t>
            </a:r>
          </a:p>
          <a:p>
            <a:pPr eaLnBrk="1" hangingPunct="1">
              <a:defRPr/>
            </a:pPr>
            <a:r>
              <a:rPr lang="en-US" sz="2800" dirty="0">
                <a:latin typeface="Calibri" charset="0"/>
              </a:rPr>
              <a:t>NOT DYNAMIC – all must be custom made</a:t>
            </a:r>
          </a:p>
          <a:p>
            <a:pPr eaLnBrk="1" hangingPunct="1">
              <a:defRPr/>
            </a:pPr>
            <a:r>
              <a:rPr lang="en-US" sz="2800" b="1" i="1" dirty="0">
                <a:latin typeface="Calibri" charset="0"/>
              </a:rPr>
              <a:t>Object Reports vs. Online</a:t>
            </a:r>
          </a:p>
          <a:p>
            <a:pPr lvl="1">
              <a:defRPr/>
            </a:pPr>
            <a:r>
              <a:rPr lang="en-US" sz="2400" b="1" i="1" dirty="0">
                <a:latin typeface="Calibri" charset="0"/>
              </a:rPr>
              <a:t>ParkBench Visual PST (ME)</a:t>
            </a:r>
          </a:p>
          <a:p>
            <a:pPr lvl="1">
              <a:defRPr/>
            </a:pPr>
            <a:r>
              <a:rPr lang="en-US" sz="2400" b="1" i="1" dirty="0">
                <a:latin typeface="Calibri" charset="0"/>
              </a:rPr>
              <a:t>Computer Group Logic (HERE)</a:t>
            </a:r>
          </a:p>
          <a:p>
            <a:pPr lvl="1">
              <a:defRPr/>
            </a:pPr>
            <a:r>
              <a:rPr lang="en-US" sz="2400" b="1" i="1" dirty="0">
                <a:latin typeface="Calibri" charset="0"/>
              </a:rPr>
              <a:t>PSISJS.COM (ME)</a:t>
            </a:r>
          </a:p>
          <a:p>
            <a:pPr lvl="1">
              <a:defRPr/>
            </a:pPr>
            <a:r>
              <a:rPr lang="en-US" sz="2400" b="1" i="1" dirty="0">
                <a:latin typeface="Calibri" charset="0"/>
              </a:rPr>
              <a:t>MBA Report Card Creator (HERE)</a:t>
            </a:r>
          </a:p>
          <a:p>
            <a:pPr eaLnBrk="1" hangingPunct="1">
              <a:defRPr/>
            </a:pPr>
            <a:r>
              <a:rPr lang="en-US" sz="2800" dirty="0">
                <a:latin typeface="Calibri" charset="0"/>
              </a:rPr>
              <a:t>Summative</a:t>
            </a:r>
          </a:p>
          <a:p>
            <a:pPr eaLnBrk="1" hangingPunct="1">
              <a:defRPr/>
            </a:pPr>
            <a:r>
              <a:rPr lang="en-US" sz="2800" dirty="0">
                <a:latin typeface="Calibri" charset="0"/>
              </a:rPr>
              <a:t>Multi-page requires duplex printer</a:t>
            </a:r>
          </a:p>
          <a:p>
            <a:pPr>
              <a:defRPr/>
            </a:pPr>
            <a:r>
              <a:rPr lang="en-US" sz="2000" dirty="0">
                <a:latin typeface="Calibri" charset="0"/>
                <a:hlinkClick r:id="rId2"/>
              </a:rPr>
              <a:t>http://www.derotechnical.com/REPORTCARDS/REPORTCARDS.html</a:t>
            </a:r>
            <a:endParaRPr lang="en-US" sz="2000" dirty="0">
              <a:latin typeface="Calibri" charset="0"/>
            </a:endParaRPr>
          </a:p>
          <a:p>
            <a:pPr>
              <a:defRPr/>
            </a:pPr>
            <a:endParaRPr lang="en-US" sz="2000" dirty="0">
              <a:latin typeface="Calibri" charset="0"/>
            </a:endParaRPr>
          </a:p>
          <a:p>
            <a:pPr>
              <a:defRPr/>
            </a:pPr>
            <a:endParaRPr lang="en-US" sz="2000" dirty="0">
              <a:latin typeface="Calibri" charset="0"/>
            </a:endParaRPr>
          </a:p>
        </p:txBody>
      </p:sp>
      <p:pic>
        <p:nvPicPr>
          <p:cNvPr id="74755" name="Picture 5" descr="Screen shot 2010-08-01 at 12.27.3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6468" y="2777331"/>
            <a:ext cx="2848131"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8229600" y="152400"/>
            <a:ext cx="902811"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275" y="5803822"/>
            <a:ext cx="882614" cy="97466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004815"/>
            <a:ext cx="1331752" cy="58060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2947" y="6182139"/>
            <a:ext cx="1583576" cy="40328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3935343" y="5859979"/>
            <a:ext cx="1197113" cy="804956"/>
          </a:xfrm>
          <a:prstGeom prst="rect">
            <a:avLst/>
          </a:prstGeom>
        </p:spPr>
      </p:pic>
    </p:spTree>
    <p:extLst>
      <p:ext uri="{BB962C8B-B14F-4D97-AF65-F5344CB8AC3E}">
        <p14:creationId xmlns:p14="http://schemas.microsoft.com/office/powerpoint/2010/main" val="44876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58948"/>
            <a:ext cx="9144000" cy="589411"/>
            <a:chOff x="139700" y="3842888"/>
            <a:chExt cx="7670800" cy="58941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3842888"/>
              <a:ext cx="2552700" cy="5640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868288"/>
              <a:ext cx="2552700" cy="5640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00" y="3855588"/>
              <a:ext cx="2552700" cy="564011"/>
            </a:xfrm>
            <a:prstGeom prst="rect">
              <a:avLst/>
            </a:prstGeom>
          </p:spPr>
        </p:pic>
      </p:grpSp>
      <p:sp>
        <p:nvSpPr>
          <p:cNvPr id="9" name="TextBox 8"/>
          <p:cNvSpPr txBox="1"/>
          <p:nvPr/>
        </p:nvSpPr>
        <p:spPr>
          <a:xfrm>
            <a:off x="393700" y="858520"/>
            <a:ext cx="4241800" cy="461665"/>
          </a:xfrm>
          <a:prstGeom prst="rect">
            <a:avLst/>
          </a:prstGeom>
          <a:noFill/>
        </p:spPr>
        <p:txBody>
          <a:bodyPr wrap="square" rtlCol="0">
            <a:spAutoFit/>
          </a:bodyPr>
          <a:lstStyle/>
          <a:p>
            <a:pPr algn="ctr"/>
            <a:r>
              <a:rPr lang="en-US" sz="2400" b="1" dirty="0">
                <a:solidFill>
                  <a:schemeClr val="tx2">
                    <a:lumMod val="60000"/>
                    <a:lumOff val="40000"/>
                  </a:schemeClr>
                </a:solidFill>
              </a:rPr>
              <a:t>CURRICULUM LEADERSHIP</a:t>
            </a:r>
            <a:r>
              <a:rPr lang="en-US" dirty="0"/>
              <a:t>	</a:t>
            </a:r>
          </a:p>
        </p:txBody>
      </p:sp>
      <p:sp>
        <p:nvSpPr>
          <p:cNvPr id="10" name="TextBox 9"/>
          <p:cNvSpPr txBox="1"/>
          <p:nvPr/>
        </p:nvSpPr>
        <p:spPr>
          <a:xfrm>
            <a:off x="4749800" y="858520"/>
            <a:ext cx="4229100" cy="461665"/>
          </a:xfrm>
          <a:prstGeom prst="rect">
            <a:avLst/>
          </a:prstGeom>
          <a:noFill/>
        </p:spPr>
        <p:txBody>
          <a:bodyPr wrap="square" rtlCol="0">
            <a:spAutoFit/>
          </a:bodyPr>
          <a:lstStyle/>
          <a:p>
            <a:pPr algn="ctr"/>
            <a:r>
              <a:rPr lang="en-US" sz="2400" b="1" dirty="0">
                <a:solidFill>
                  <a:schemeClr val="tx2">
                    <a:lumMod val="60000"/>
                    <a:lumOff val="40000"/>
                  </a:schemeClr>
                </a:solidFill>
              </a:rPr>
              <a:t>TECHNICAL TEAM or YOU</a:t>
            </a:r>
          </a:p>
        </p:txBody>
      </p:sp>
      <p:sp>
        <p:nvSpPr>
          <p:cNvPr id="12" name="TextBox 11"/>
          <p:cNvSpPr txBox="1"/>
          <p:nvPr/>
        </p:nvSpPr>
        <p:spPr>
          <a:xfrm>
            <a:off x="368300" y="1290320"/>
            <a:ext cx="4381500" cy="6217087"/>
          </a:xfrm>
          <a:prstGeom prst="rect">
            <a:avLst/>
          </a:prstGeom>
          <a:noFill/>
        </p:spPr>
        <p:txBody>
          <a:bodyPr wrap="square" rtlCol="0">
            <a:spAutoFit/>
          </a:bodyPr>
          <a:lstStyle/>
          <a:p>
            <a:r>
              <a:rPr lang="en-US" dirty="0"/>
              <a:t>Develop Process and Timeline</a:t>
            </a:r>
          </a:p>
          <a:p>
            <a:r>
              <a:rPr lang="en-US" dirty="0"/>
              <a:t>Establish a team (WITH TECH FOLKS)</a:t>
            </a:r>
          </a:p>
          <a:p>
            <a:r>
              <a:rPr lang="en-US" dirty="0"/>
              <a:t>Discuss PILOTS for District </a:t>
            </a:r>
          </a:p>
          <a:p>
            <a:r>
              <a:rPr lang="en-US" dirty="0"/>
              <a:t>Gather Resources</a:t>
            </a:r>
          </a:p>
          <a:p>
            <a:r>
              <a:rPr lang="en-US" dirty="0"/>
              <a:t>Create Grade Level Teams/Leaders</a:t>
            </a:r>
          </a:p>
          <a:p>
            <a:r>
              <a:rPr lang="en-US" dirty="0"/>
              <a:t>Plan STAKEHOLDER communications </a:t>
            </a:r>
          </a:p>
          <a:p>
            <a:r>
              <a:rPr lang="en-US" dirty="0"/>
              <a:t>Review Curriculum and Assessments</a:t>
            </a:r>
          </a:p>
          <a:p>
            <a:r>
              <a:rPr lang="en-US" dirty="0"/>
              <a:t>Establish/Create the Rubrics/Scales</a:t>
            </a:r>
          </a:p>
          <a:p>
            <a:r>
              <a:rPr lang="en-US" dirty="0"/>
              <a:t>Discuss Special Ed, GIFTED, ELL Students</a:t>
            </a:r>
          </a:p>
          <a:p>
            <a:r>
              <a:rPr lang="en-US" dirty="0"/>
              <a:t>Word smith for understanding &amp; shorten</a:t>
            </a:r>
          </a:p>
          <a:p>
            <a:r>
              <a:rPr lang="en-US" dirty="0"/>
              <a:t>Draft list of STANDARDS in </a:t>
            </a:r>
            <a:r>
              <a:rPr lang="en-US" b="1" i="1" u="sng" dirty="0">
                <a:solidFill>
                  <a:srgbClr val="FF0000"/>
                </a:solidFill>
              </a:rPr>
              <a:t>EXCEL</a:t>
            </a:r>
            <a:r>
              <a:rPr lang="en-US" dirty="0"/>
              <a:t> not WORD </a:t>
            </a:r>
          </a:p>
          <a:p>
            <a:r>
              <a:rPr lang="en-US" dirty="0"/>
              <a:t>ELA-MA-Work Habits-SCI-SOC- Specials</a:t>
            </a:r>
          </a:p>
          <a:p>
            <a:r>
              <a:rPr lang="en-US" b="1" i="1" dirty="0">
                <a:solidFill>
                  <a:srgbClr val="FF0000"/>
                </a:solidFill>
              </a:rPr>
              <a:t>Cherry Pick </a:t>
            </a:r>
            <a:r>
              <a:rPr lang="en-US" dirty="0"/>
              <a:t>BETTER standards</a:t>
            </a:r>
          </a:p>
          <a:p>
            <a:r>
              <a:rPr lang="en-US" dirty="0"/>
              <a:t>Review samples of SB report cards</a:t>
            </a:r>
          </a:p>
          <a:p>
            <a:r>
              <a:rPr lang="en-US" dirty="0"/>
              <a:t>Decided Printable/Online report cards</a:t>
            </a:r>
          </a:p>
          <a:p>
            <a:r>
              <a:rPr lang="en-US" dirty="0"/>
              <a:t>Word smith for understanding &amp; shorten</a:t>
            </a:r>
          </a:p>
          <a:p>
            <a:r>
              <a:rPr lang="en-US" dirty="0"/>
              <a:t>Provide</a:t>
            </a:r>
            <a:r>
              <a:rPr lang="en-US" b="1" i="1" dirty="0"/>
              <a:t> </a:t>
            </a:r>
            <a:r>
              <a:rPr lang="en-US" b="1" i="1" dirty="0">
                <a:solidFill>
                  <a:srgbClr val="FF0000"/>
                </a:solidFill>
              </a:rPr>
              <a:t>FINAL</a:t>
            </a:r>
            <a:r>
              <a:rPr lang="en-US" b="1" i="1" dirty="0"/>
              <a:t> </a:t>
            </a:r>
            <a:r>
              <a:rPr lang="en-US" dirty="0"/>
              <a:t>excel to Tech Team</a:t>
            </a:r>
          </a:p>
          <a:p>
            <a:r>
              <a:rPr lang="en-US" dirty="0"/>
              <a:t>Plan adequate PD for Gradebook Training</a:t>
            </a:r>
          </a:p>
          <a:p>
            <a:r>
              <a:rPr lang="en-US" dirty="0"/>
              <a:t>Set Faculty/Grade Level Sharing Expectations</a:t>
            </a:r>
          </a:p>
          <a:p>
            <a:endParaRPr lang="en-US" b="1" dirty="0"/>
          </a:p>
          <a:p>
            <a:endParaRPr lang="en-US" b="1" dirty="0"/>
          </a:p>
          <a:p>
            <a:r>
              <a:rPr lang="en-US" sz="2000" dirty="0"/>
              <a:t>	</a:t>
            </a:r>
          </a:p>
        </p:txBody>
      </p:sp>
      <p:sp>
        <p:nvSpPr>
          <p:cNvPr id="13" name="TextBox 12"/>
          <p:cNvSpPr txBox="1"/>
          <p:nvPr/>
        </p:nvSpPr>
        <p:spPr>
          <a:xfrm>
            <a:off x="4864100" y="1256030"/>
            <a:ext cx="4330700" cy="4524315"/>
          </a:xfrm>
          <a:prstGeom prst="rect">
            <a:avLst/>
          </a:prstGeom>
          <a:noFill/>
        </p:spPr>
        <p:txBody>
          <a:bodyPr wrap="square" rtlCol="0">
            <a:spAutoFit/>
          </a:bodyPr>
          <a:lstStyle/>
          <a:p>
            <a:r>
              <a:rPr lang="en-US" dirty="0"/>
              <a:t>Attend Standards Meetings</a:t>
            </a:r>
          </a:p>
          <a:p>
            <a:r>
              <a:rPr lang="en-US" dirty="0"/>
              <a:t>Review Course Numbers (at each school)</a:t>
            </a:r>
          </a:p>
          <a:p>
            <a:r>
              <a:rPr lang="en-US" dirty="0"/>
              <a:t>Create Grade Scales once provided</a:t>
            </a:r>
          </a:p>
          <a:p>
            <a:r>
              <a:rPr lang="en-US" dirty="0"/>
              <a:t>Understand columns standard import files Build Standard Import Template</a:t>
            </a:r>
          </a:p>
          <a:p>
            <a:r>
              <a:rPr lang="en-US" b="1" dirty="0">
                <a:solidFill>
                  <a:schemeClr val="tx2"/>
                </a:solidFill>
              </a:rPr>
              <a:t>Send it to BobC </a:t>
            </a:r>
            <a:r>
              <a:rPr lang="mr-IN" b="1" dirty="0">
                <a:solidFill>
                  <a:schemeClr val="tx2"/>
                </a:solidFill>
              </a:rPr>
              <a:t>–</a:t>
            </a:r>
            <a:r>
              <a:rPr lang="en-US" b="1" dirty="0">
                <a:solidFill>
                  <a:schemeClr val="tx2"/>
                </a:solidFill>
              </a:rPr>
              <a:t> Reviews for FREE</a:t>
            </a:r>
          </a:p>
          <a:p>
            <a:r>
              <a:rPr lang="en-US" dirty="0"/>
              <a:t>WHEN FINAL </a:t>
            </a:r>
            <a:r>
              <a:rPr lang="mr-IN" dirty="0"/>
              <a:t>–</a:t>
            </a:r>
            <a:r>
              <a:rPr lang="en-US" dirty="0"/>
              <a:t> Import (opt- no primary)</a:t>
            </a:r>
          </a:p>
          <a:p>
            <a:r>
              <a:rPr lang="en-US" dirty="0"/>
              <a:t>Research Object Reports or Online Options</a:t>
            </a:r>
          </a:p>
          <a:p>
            <a:r>
              <a:rPr lang="en-US" dirty="0"/>
              <a:t>Create or contract for report card</a:t>
            </a:r>
          </a:p>
          <a:p>
            <a:r>
              <a:rPr lang="en-US" dirty="0"/>
              <a:t>Create a single grade to </a:t>
            </a:r>
            <a:r>
              <a:rPr lang="en-US" b="1" i="1" dirty="0">
                <a:solidFill>
                  <a:srgbClr val="FF0000"/>
                </a:solidFill>
              </a:rPr>
              <a:t>PERFECTION</a:t>
            </a:r>
          </a:p>
          <a:p>
            <a:r>
              <a:rPr lang="en-US" dirty="0"/>
              <a:t>Bring Constraints to Curriculum Team </a:t>
            </a:r>
          </a:p>
          <a:p>
            <a:r>
              <a:rPr lang="en-US" dirty="0"/>
              <a:t>SIGN-OFF on designed report card</a:t>
            </a:r>
          </a:p>
          <a:p>
            <a:r>
              <a:rPr lang="en-US" dirty="0"/>
              <a:t>Learn Gradebook even if you aren’t training</a:t>
            </a:r>
          </a:p>
          <a:p>
            <a:r>
              <a:rPr lang="en-US" dirty="0"/>
              <a:t>Create all report cards/import </a:t>
            </a:r>
          </a:p>
          <a:p>
            <a:r>
              <a:rPr lang="en-US" dirty="0"/>
              <a:t>Find your early graders!!</a:t>
            </a:r>
          </a:p>
          <a:p>
            <a:r>
              <a:rPr lang="en-US" dirty="0"/>
              <a:t> </a:t>
            </a:r>
          </a:p>
        </p:txBody>
      </p:sp>
      <p:sp>
        <p:nvSpPr>
          <p:cNvPr id="14" name="TextBox 13"/>
          <p:cNvSpPr txBox="1"/>
          <p:nvPr/>
        </p:nvSpPr>
        <p:spPr>
          <a:xfrm>
            <a:off x="4864100" y="5460346"/>
            <a:ext cx="4114800" cy="923330"/>
          </a:xfrm>
          <a:prstGeom prst="rect">
            <a:avLst/>
          </a:prstGeom>
          <a:noFill/>
        </p:spPr>
        <p:txBody>
          <a:bodyPr wrap="square" rtlCol="0">
            <a:spAutoFit/>
          </a:bodyPr>
          <a:lstStyle/>
          <a:p>
            <a:r>
              <a:rPr lang="en-US" b="1" i="1" dirty="0">
                <a:solidFill>
                  <a:schemeClr val="tx2"/>
                </a:solidFill>
              </a:rPr>
              <a:t>Skipping these steps will result in continuous revisions and most </a:t>
            </a:r>
          </a:p>
          <a:p>
            <a:r>
              <a:rPr lang="en-US" b="1" i="1" dirty="0">
                <a:solidFill>
                  <a:schemeClr val="tx2"/>
                </a:solidFill>
              </a:rPr>
              <a:t>often </a:t>
            </a:r>
            <a:r>
              <a:rPr lang="en-US" b="1" i="1" u="sng" dirty="0">
                <a:solidFill>
                  <a:schemeClr val="tx2"/>
                </a:solidFill>
              </a:rPr>
              <a:t>FAILURE! </a:t>
            </a:r>
          </a:p>
        </p:txBody>
      </p:sp>
      <p:sp>
        <p:nvSpPr>
          <p:cNvPr id="2" name="TextBox 1"/>
          <p:cNvSpPr txBox="1"/>
          <p:nvPr/>
        </p:nvSpPr>
        <p:spPr>
          <a:xfrm>
            <a:off x="243992" y="1654575"/>
            <a:ext cx="8610600" cy="3785652"/>
          </a:xfrm>
          <a:prstGeom prst="rect">
            <a:avLst/>
          </a:prstGeom>
          <a:solidFill>
            <a:schemeClr val="bg1">
              <a:alpha val="83000"/>
            </a:schemeClr>
          </a:solidFill>
        </p:spPr>
        <p:txBody>
          <a:bodyPr wrap="square" rtlCol="0">
            <a:spAutoFit/>
          </a:bodyPr>
          <a:lstStyle/>
          <a:p>
            <a:pPr algn="ctr"/>
            <a:r>
              <a:rPr lang="en-US" sz="8000" b="1" dirty="0">
                <a:solidFill>
                  <a:srgbClr val="FF0000"/>
                </a:solidFill>
              </a:rPr>
              <a:t>ADEQUATE TIME</a:t>
            </a:r>
          </a:p>
          <a:p>
            <a:pPr algn="ctr"/>
            <a:r>
              <a:rPr lang="en-US" sz="3200" b="1" dirty="0">
                <a:solidFill>
                  <a:srgbClr val="FF0000"/>
                </a:solidFill>
              </a:rPr>
              <a:t>STANDARD SELECTION PROCESS</a:t>
            </a:r>
          </a:p>
          <a:p>
            <a:pPr algn="ctr"/>
            <a:r>
              <a:rPr lang="en-US" sz="3200" b="1" dirty="0">
                <a:solidFill>
                  <a:srgbClr val="FF0000"/>
                </a:solidFill>
              </a:rPr>
              <a:t>REFLECTION</a:t>
            </a:r>
          </a:p>
          <a:p>
            <a:pPr algn="ctr"/>
            <a:r>
              <a:rPr lang="en-US" sz="3200" b="1" dirty="0">
                <a:solidFill>
                  <a:srgbClr val="FF0000"/>
                </a:solidFill>
              </a:rPr>
              <a:t>ASSESSMENT/GRADING CHANGES</a:t>
            </a:r>
          </a:p>
          <a:p>
            <a:pPr algn="ctr"/>
            <a:r>
              <a:rPr lang="en-US" sz="3200" b="1" dirty="0">
                <a:solidFill>
                  <a:srgbClr val="FF0000"/>
                </a:solidFill>
              </a:rPr>
              <a:t>PROFESSIONAL DEVELOPMENT </a:t>
            </a:r>
          </a:p>
          <a:p>
            <a:pPr algn="ctr"/>
            <a:r>
              <a:rPr lang="en-US" sz="3200" b="1" dirty="0">
                <a:solidFill>
                  <a:srgbClr val="FF0000"/>
                </a:solidFill>
              </a:rPr>
              <a:t>CREATION OF THE SBRC</a:t>
            </a:r>
          </a:p>
        </p:txBody>
      </p:sp>
    </p:spTree>
    <p:extLst>
      <p:ext uri="{BB962C8B-B14F-4D97-AF65-F5344CB8AC3E}">
        <p14:creationId xmlns:p14="http://schemas.microsoft.com/office/powerpoint/2010/main" val="2434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63" y="95626"/>
            <a:ext cx="8229600" cy="1143000"/>
          </a:xfrm>
          <a:extLst/>
        </p:spPr>
        <p:txBody>
          <a:bodyPr>
            <a:normAutofit fontScale="90000"/>
          </a:bodyPr>
          <a:lstStyle/>
          <a:p>
            <a:pPr>
              <a:defRPr/>
            </a:pPr>
            <a:r>
              <a:rPr lang="en-US" sz="96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Who are you?</a:t>
            </a:r>
          </a:p>
        </p:txBody>
      </p:sp>
      <p:sp>
        <p:nvSpPr>
          <p:cNvPr id="3" name="Content Placeholder 2"/>
          <p:cNvSpPr>
            <a:spLocks noGrp="1"/>
          </p:cNvSpPr>
          <p:nvPr>
            <p:ph idx="4294967295"/>
          </p:nvPr>
        </p:nvSpPr>
        <p:spPr>
          <a:xfrm>
            <a:off x="1072238" y="1600200"/>
            <a:ext cx="8229600" cy="4525963"/>
          </a:xfrm>
        </p:spPr>
        <p:txBody>
          <a:bodyPr>
            <a:normAutofit fontScale="70000" lnSpcReduction="20000"/>
          </a:bodyPr>
          <a:lstStyle/>
          <a:p>
            <a:pPr>
              <a:defRPr/>
            </a:pPr>
            <a:r>
              <a:rPr lang="en-US" sz="3600" dirty="0"/>
              <a:t>Traditional or Standards Grades?</a:t>
            </a:r>
          </a:p>
          <a:p>
            <a:pPr lvl="1">
              <a:defRPr/>
            </a:pPr>
            <a:r>
              <a:rPr lang="en-US" sz="3600" dirty="0"/>
              <a:t>Teachers have graded</a:t>
            </a:r>
          </a:p>
          <a:p>
            <a:pPr lvl="1">
              <a:defRPr/>
            </a:pPr>
            <a:r>
              <a:rPr lang="en-US" sz="3600" dirty="0"/>
              <a:t>Teachers will be grading</a:t>
            </a:r>
          </a:p>
          <a:p>
            <a:pPr lvl="1">
              <a:defRPr/>
            </a:pPr>
            <a:r>
              <a:rPr lang="en-US" sz="3600" dirty="0"/>
              <a:t> Selection Process?</a:t>
            </a:r>
          </a:p>
          <a:p>
            <a:pPr lvl="1">
              <a:defRPr/>
            </a:pPr>
            <a:r>
              <a:rPr lang="en-US" sz="3600" dirty="0"/>
              <a:t> Special Needs/GIFTED/ELL Students</a:t>
            </a:r>
          </a:p>
          <a:p>
            <a:pPr lvl="1">
              <a:defRPr/>
            </a:pPr>
            <a:r>
              <a:rPr lang="en-US" sz="3600" dirty="0"/>
              <a:t>Gradebook 2.8 or </a:t>
            </a:r>
            <a:r>
              <a:rPr lang="en-US" sz="3600" b="1" dirty="0" err="1">
                <a:solidFill>
                  <a:srgbClr val="FF0000"/>
                </a:solidFill>
              </a:rPr>
              <a:t>PowerTeacherPro</a:t>
            </a:r>
            <a:endParaRPr lang="en-US" sz="3600" b="1" dirty="0">
              <a:solidFill>
                <a:srgbClr val="FF0000"/>
              </a:solidFill>
            </a:endParaRPr>
          </a:p>
          <a:p>
            <a:pPr lvl="1">
              <a:defRPr/>
            </a:pPr>
            <a:r>
              <a:rPr lang="en-US" sz="4000" b="1" dirty="0"/>
              <a:t>Start Date- This year?</a:t>
            </a:r>
          </a:p>
          <a:p>
            <a:pPr lvl="1">
              <a:defRPr/>
            </a:pPr>
            <a:r>
              <a:rPr lang="en-US" sz="3600" dirty="0"/>
              <a:t>Hybrid Anyone?</a:t>
            </a:r>
          </a:p>
          <a:p>
            <a:pPr>
              <a:defRPr/>
            </a:pPr>
            <a:r>
              <a:rPr lang="en-US" sz="4400" b="1" dirty="0"/>
              <a:t>Common Core</a:t>
            </a:r>
            <a:r>
              <a:rPr lang="en-US" sz="4800" b="1" dirty="0"/>
              <a:t>?</a:t>
            </a:r>
          </a:p>
          <a:p>
            <a:pPr>
              <a:defRPr/>
            </a:pPr>
            <a:r>
              <a:rPr lang="en-US" sz="4800" b="1" dirty="0"/>
              <a:t>Going/Gone to PS19</a:t>
            </a:r>
          </a:p>
          <a:p>
            <a:pPr marL="0" indent="0">
              <a:buFont typeface="Arial" charset="0"/>
              <a:buNone/>
              <a:defRPr/>
            </a:pPr>
            <a:endParaRPr lang="en-US" sz="4800" b="1" dirty="0"/>
          </a:p>
          <a:p>
            <a:pPr>
              <a:defRPr/>
            </a:pPr>
            <a:endParaRPr lang="en-US" dirty="0"/>
          </a:p>
        </p:txBody>
      </p:sp>
      <p:pic>
        <p:nvPicPr>
          <p:cNvPr id="5" name="Picture 4"/>
          <p:cNvPicPr>
            <a:picLocks noChangeAspect="1"/>
          </p:cNvPicPr>
          <p:nvPr/>
        </p:nvPicPr>
        <p:blipFill>
          <a:blip r:embed="rId3"/>
          <a:stretch>
            <a:fillRect/>
          </a:stretch>
        </p:blipFill>
        <p:spPr>
          <a:xfrm>
            <a:off x="2544969" y="5837700"/>
            <a:ext cx="3997836" cy="862604"/>
          </a:xfrm>
          <a:prstGeom prst="rect">
            <a:avLst/>
          </a:prstGeom>
        </p:spPr>
      </p:pic>
    </p:spTree>
    <p:extLst>
      <p:ext uri="{BB962C8B-B14F-4D97-AF65-F5344CB8AC3E}">
        <p14:creationId xmlns:p14="http://schemas.microsoft.com/office/powerpoint/2010/main" val="3155110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ubtitle 2"/>
          <p:cNvSpPr txBox="1">
            <a:spLocks/>
          </p:cNvSpPr>
          <p:nvPr/>
        </p:nvSpPr>
        <p:spPr bwMode="auto">
          <a:xfrm>
            <a:off x="2794000" y="1066800"/>
            <a:ext cx="8178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8000" b="1" i="1" dirty="0">
                <a:solidFill>
                  <a:schemeClr val="tx2">
                    <a:lumMod val="60000"/>
                    <a:lumOff val="40000"/>
                  </a:schemeClr>
                </a:solidFill>
                <a:latin typeface="Arial Black" charset="0"/>
                <a:cs typeface="Arial Black" charset="0"/>
              </a:rPr>
              <a:t>Q &amp; A</a:t>
            </a:r>
          </a:p>
        </p:txBody>
      </p:sp>
      <p:sp>
        <p:nvSpPr>
          <p:cNvPr id="9" name="Title 1"/>
          <p:cNvSpPr txBox="1">
            <a:spLocks/>
          </p:cNvSpPr>
          <p:nvPr/>
        </p:nvSpPr>
        <p:spPr>
          <a:xfrm>
            <a:off x="2794001" y="3762375"/>
            <a:ext cx="6707808" cy="2318385"/>
          </a:xfrm>
          <a:prstGeom prst="rect">
            <a:avLst/>
          </a:prstGeom>
        </p:spPr>
        <p:txBody>
          <a:bodyPr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US" sz="3900" dirty="0"/>
              <a:t>Bob Cornacchioli</a:t>
            </a:r>
            <a:br>
              <a:rPr lang="en-US" sz="3900" dirty="0"/>
            </a:br>
            <a:r>
              <a:rPr lang="en-US" sz="3900" dirty="0">
                <a:hlinkClick r:id="rId3"/>
              </a:rPr>
              <a:t>get2bobc@gmail.com</a:t>
            </a:r>
            <a:r>
              <a:rPr lang="en-US" sz="3900" dirty="0"/>
              <a:t> </a:t>
            </a:r>
          </a:p>
          <a:p>
            <a:pPr algn="ctr">
              <a:defRPr/>
            </a:pPr>
            <a:r>
              <a:rPr lang="en-US" sz="3900" dirty="0">
                <a:hlinkClick r:id="rId4"/>
              </a:rPr>
              <a:t>www.derotechnical.com</a:t>
            </a:r>
            <a:endParaRPr lang="en-US" sz="3900" dirty="0"/>
          </a:p>
          <a:p>
            <a:pPr algn="ctr">
              <a:defRPr/>
            </a:pPr>
            <a:endParaRPr lang="en-US" sz="3200" dirty="0"/>
          </a:p>
        </p:txBody>
      </p:sp>
      <p:sp>
        <p:nvSpPr>
          <p:cNvPr id="2" name="TextBox 1"/>
          <p:cNvSpPr txBox="1"/>
          <p:nvPr/>
        </p:nvSpPr>
        <p:spPr>
          <a:xfrm>
            <a:off x="762000" y="1066800"/>
            <a:ext cx="3963333" cy="156966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ANY AND ALL DERO RESOURCES ARE AVAILABLE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DOWNLOAD, TWEAK and USE FOR YOUR DISTRICT!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82" y="3255617"/>
            <a:ext cx="2743200" cy="2673096"/>
          </a:xfrm>
          <a:prstGeom prst="rect">
            <a:avLst/>
          </a:prstGeom>
        </p:spPr>
      </p:pic>
    </p:spTree>
    <p:extLst>
      <p:ext uri="{BB962C8B-B14F-4D97-AF65-F5344CB8AC3E}">
        <p14:creationId xmlns:p14="http://schemas.microsoft.com/office/powerpoint/2010/main" val="143509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69938"/>
            <a:ext cx="8229600" cy="825500"/>
          </a:xfrm>
        </p:spPr>
        <p:txBody>
          <a:bodyPr/>
          <a:lstStyle/>
          <a:p>
            <a:r>
              <a:rPr lang="en-US" sz="4000" b="1" dirty="0">
                <a:latin typeface="Calibri" charset="0"/>
              </a:rPr>
              <a:t>CURRICULUM/ADMIN &amp; TECHNICAL</a:t>
            </a:r>
          </a:p>
        </p:txBody>
      </p:sp>
      <p:pic>
        <p:nvPicPr>
          <p:cNvPr id="256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0588" y="1703388"/>
            <a:ext cx="4826000" cy="325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5397404"/>
            <a:ext cx="8229600" cy="825500"/>
          </a:xfrm>
          <a:prstGeom prst="rect">
            <a:avLst/>
          </a:prstGeom>
        </p:spPr>
        <p:txBody>
          <a:bodyPr anchor="ctr"/>
          <a:lstStyle/>
          <a:p>
            <a:pPr algn="ctr" fontAlgn="auto">
              <a:spcAft>
                <a:spcPts val="0"/>
              </a:spcAft>
              <a:defRPr/>
            </a:pPr>
            <a:r>
              <a:rPr lang="en-US" sz="3600" b="1" i="1" dirty="0">
                <a:latin typeface="+mj-lt"/>
                <a:ea typeface="+mj-ea"/>
                <a:cs typeface="+mj-cs"/>
              </a:rPr>
              <a:t>Collaborate and learn the constraints</a:t>
            </a:r>
          </a:p>
        </p:txBody>
      </p:sp>
      <p:sp>
        <p:nvSpPr>
          <p:cNvPr id="25604" name="TextBox 5"/>
          <p:cNvSpPr txBox="1">
            <a:spLocks noChangeArrowheads="1"/>
          </p:cNvSpPr>
          <p:nvPr/>
        </p:nvSpPr>
        <p:spPr bwMode="auto">
          <a:xfrm>
            <a:off x="2514600" y="4117975"/>
            <a:ext cx="4625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DRAW A LINE IN THE SAND</a:t>
            </a:r>
          </a:p>
        </p:txBody>
      </p:sp>
    </p:spTree>
    <p:extLst>
      <p:ext uri="{BB962C8B-B14F-4D97-AF65-F5344CB8AC3E}">
        <p14:creationId xmlns:p14="http://schemas.microsoft.com/office/powerpoint/2010/main" val="116590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159026" y="5519916"/>
            <a:ext cx="852777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3200" dirty="0"/>
              <a:t>Lots of Standards Resources can </a:t>
            </a:r>
            <a:r>
              <a:rPr lang="en-US" sz="3200"/>
              <a:t>be found @</a:t>
            </a:r>
            <a:endParaRPr lang="en-US" sz="3200" dirty="0"/>
          </a:p>
          <a:p>
            <a:pPr algn="ctr"/>
            <a:r>
              <a:rPr lang="en-US" sz="3200" dirty="0">
                <a:hlinkClick r:id="rId2"/>
              </a:rPr>
              <a:t>www.derotechnical.com</a:t>
            </a:r>
            <a:endParaRPr lang="en-US" sz="3200" dirty="0"/>
          </a:p>
        </p:txBody>
      </p:sp>
      <p:sp>
        <p:nvSpPr>
          <p:cNvPr id="3" name="TextBox 2"/>
          <p:cNvSpPr txBox="1"/>
          <p:nvPr/>
        </p:nvSpPr>
        <p:spPr>
          <a:xfrm>
            <a:off x="2385392" y="5"/>
            <a:ext cx="4488729" cy="707886"/>
          </a:xfrm>
          <a:prstGeom prst="rect">
            <a:avLst/>
          </a:prstGeom>
          <a:noFill/>
        </p:spPr>
        <p:txBody>
          <a:bodyPr wrap="none" rtlCol="0">
            <a:spAutoFit/>
          </a:bodyPr>
          <a:lstStyle/>
          <a:p>
            <a:r>
              <a:rPr lang="en-US" sz="4000" b="1" i="1" dirty="0">
                <a:solidFill>
                  <a:schemeClr val="tx2">
                    <a:lumMod val="60000"/>
                    <a:lumOff val="40000"/>
                  </a:schemeClr>
                </a:solidFill>
                <a:latin typeface="Calibri" charset="0"/>
              </a:rPr>
              <a:t>This </a:t>
            </a:r>
            <a:r>
              <a:rPr lang="en-US" sz="4000" b="1" i="1">
                <a:solidFill>
                  <a:schemeClr val="tx2">
                    <a:lumMod val="60000"/>
                    <a:lumOff val="40000"/>
                  </a:schemeClr>
                </a:solidFill>
                <a:latin typeface="Calibri" charset="0"/>
              </a:rPr>
              <a:t>is your Agenda!</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82" y="868407"/>
            <a:ext cx="6322983" cy="44909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0774" y="707891"/>
            <a:ext cx="1278835" cy="1278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05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4" y="234882"/>
            <a:ext cx="8229600" cy="1143000"/>
          </a:xfrm>
        </p:spPr>
        <p:txBody>
          <a:bodyPr>
            <a:normAutofit/>
          </a:bodyPr>
          <a:lstStyle/>
          <a:p>
            <a:r>
              <a:rPr lang="en-US" b="1" dirty="0">
                <a:solidFill>
                  <a:schemeClr val="tx2">
                    <a:lumMod val="60000"/>
                    <a:lumOff val="40000"/>
                  </a:schemeClr>
                </a:solidFill>
              </a:rPr>
              <a:t>Standards Worksheet  </a:t>
            </a:r>
            <a:r>
              <a:rPr lang="en-US" sz="2000" dirty="0"/>
              <a:t>http://</a:t>
            </a:r>
            <a:r>
              <a:rPr lang="en-US" sz="2000" dirty="0" err="1"/>
              <a:t>www.derotechnical.com</a:t>
            </a:r>
            <a:r>
              <a:rPr lang="en-US" sz="2000" dirty="0"/>
              <a:t>/STANDARDS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4682"/>
            <a:ext cx="7176052" cy="52225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631" y="334272"/>
            <a:ext cx="692588" cy="6488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00" y="413784"/>
            <a:ext cx="692588" cy="648804"/>
          </a:xfrm>
          <a:prstGeom prst="rect">
            <a:avLst/>
          </a:prstGeom>
        </p:spPr>
      </p:pic>
    </p:spTree>
    <p:extLst>
      <p:ext uri="{BB962C8B-B14F-4D97-AF65-F5344CB8AC3E}">
        <p14:creationId xmlns:p14="http://schemas.microsoft.com/office/powerpoint/2010/main" val="148582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60000"/>
                    <a:lumOff val="40000"/>
                  </a:schemeClr>
                </a:solidFill>
              </a:rPr>
              <a:t>Austin’s Butterfly</a:t>
            </a:r>
          </a:p>
        </p:txBody>
      </p:sp>
      <p:sp>
        <p:nvSpPr>
          <p:cNvPr id="3" name="Action Button: Document 2">
            <a:hlinkClick r:id="rId2" highlightClick="1"/>
          </p:cNvPr>
          <p:cNvSpPr/>
          <p:nvPr/>
        </p:nvSpPr>
        <p:spPr>
          <a:xfrm>
            <a:off x="894521" y="2564296"/>
            <a:ext cx="2107095" cy="2643808"/>
          </a:xfrm>
          <a:prstGeom prst="actionButton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64296"/>
            <a:ext cx="2971800" cy="2540000"/>
          </a:xfrm>
          <a:prstGeom prst="rect">
            <a:avLst/>
          </a:prstGeom>
        </p:spPr>
      </p:pic>
      <p:sp>
        <p:nvSpPr>
          <p:cNvPr id="5" name="TextBox 4"/>
          <p:cNvSpPr txBox="1"/>
          <p:nvPr/>
        </p:nvSpPr>
        <p:spPr>
          <a:xfrm>
            <a:off x="3704305" y="1888435"/>
            <a:ext cx="4426468" cy="1569660"/>
          </a:xfrm>
          <a:prstGeom prst="rect">
            <a:avLst/>
          </a:prstGeom>
          <a:noFill/>
        </p:spPr>
        <p:txBody>
          <a:bodyPr wrap="none" rtlCol="0">
            <a:spAutoFit/>
          </a:bodyPr>
          <a:lstStyle/>
          <a:p>
            <a:pPr algn="ctr"/>
            <a:r>
              <a:rPr lang="en-US" sz="3200" b="1" i="1" dirty="0"/>
              <a:t>JUMPSTART or RE-IGNITE</a:t>
            </a:r>
          </a:p>
          <a:p>
            <a:pPr algn="ctr"/>
            <a:r>
              <a:rPr lang="en-US" sz="3200" b="1" i="1" dirty="0"/>
              <a:t>YOUR STANDARDS</a:t>
            </a:r>
          </a:p>
          <a:p>
            <a:pPr algn="ctr"/>
            <a:r>
              <a:rPr lang="en-US" sz="3200" b="1" i="1" dirty="0"/>
              <a:t> INITIATIVE</a:t>
            </a:r>
            <a:endParaRPr lang="en-US" sz="3200" dirty="0"/>
          </a:p>
        </p:txBody>
      </p:sp>
      <p:sp>
        <p:nvSpPr>
          <p:cNvPr id="6" name="Rectangle 5"/>
          <p:cNvSpPr/>
          <p:nvPr/>
        </p:nvSpPr>
        <p:spPr>
          <a:xfrm>
            <a:off x="258417" y="5772737"/>
            <a:ext cx="6639339" cy="984885"/>
          </a:xfrm>
          <a:prstGeom prst="rect">
            <a:avLst/>
          </a:prstGeom>
        </p:spPr>
        <p:txBody>
          <a:bodyPr wrap="square">
            <a:spAutoFit/>
          </a:bodyPr>
          <a:lstStyle/>
          <a:p>
            <a:pPr algn="ctr"/>
            <a:r>
              <a:rPr lang="en-US" sz="2400" dirty="0"/>
              <a:t>Featuring Ron Berger from Expeditionary Learning. </a:t>
            </a:r>
            <a:br>
              <a:rPr lang="en-US" sz="2400" dirty="0"/>
            </a:br>
            <a:r>
              <a:rPr lang="en-US" sz="2400" dirty="0"/>
              <a:t>Produced by David Grant   (</a:t>
            </a:r>
            <a:r>
              <a:rPr lang="en-US" sz="2400" dirty="0" err="1"/>
              <a:t>www.elschools.org</a:t>
            </a:r>
            <a:r>
              <a:rPr lang="en-US" sz="2400" dirty="0"/>
              <a:t>)</a:t>
            </a:r>
            <a:br>
              <a:rPr lang="en-US" sz="1000" dirty="0"/>
            </a:br>
            <a:endParaRPr lang="en-US" sz="1000" dirty="0"/>
          </a:p>
        </p:txBody>
      </p:sp>
    </p:spTree>
    <p:extLst>
      <p:ext uri="{BB962C8B-B14F-4D97-AF65-F5344CB8AC3E}">
        <p14:creationId xmlns:p14="http://schemas.microsoft.com/office/powerpoint/2010/main" val="90050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75861" y="117420"/>
            <a:ext cx="7792278" cy="6008743"/>
          </a:xfrm>
        </p:spPr>
      </p:pic>
      <p:sp>
        <p:nvSpPr>
          <p:cNvPr id="5" name="TextBox 4"/>
          <p:cNvSpPr txBox="1"/>
          <p:nvPr/>
        </p:nvSpPr>
        <p:spPr>
          <a:xfrm rot="20079578">
            <a:off x="5826593" y="4186631"/>
            <a:ext cx="2321213" cy="1569660"/>
          </a:xfrm>
          <a:prstGeom prst="rect">
            <a:avLst/>
          </a:prstGeom>
          <a:noFill/>
        </p:spPr>
        <p:txBody>
          <a:bodyPr wrap="none" rtlCol="0">
            <a:spAutoFit/>
          </a:bodyPr>
          <a:lstStyle/>
          <a:p>
            <a:r>
              <a:rPr lang="en-US" sz="3200" b="1" dirty="0">
                <a:solidFill>
                  <a:srgbClr val="FF0000"/>
                </a:solidFill>
              </a:rPr>
              <a:t>25 MINS </a:t>
            </a:r>
          </a:p>
          <a:p>
            <a:r>
              <a:rPr lang="en-US" sz="3200" b="1" dirty="0">
                <a:solidFill>
                  <a:srgbClr val="FF0000"/>
                </a:solidFill>
              </a:rPr>
              <a:t>All ABOUT </a:t>
            </a:r>
          </a:p>
          <a:p>
            <a:r>
              <a:rPr lang="en-US" sz="3200" b="1" dirty="0">
                <a:solidFill>
                  <a:srgbClr val="FF0000"/>
                </a:solidFill>
              </a:rPr>
              <a:t>STANDARDS</a:t>
            </a:r>
            <a:r>
              <a:rPr lang="en-US" b="1" dirty="0"/>
              <a:t>!</a:t>
            </a:r>
          </a:p>
        </p:txBody>
      </p:sp>
    </p:spTree>
    <p:extLst>
      <p:ext uri="{BB962C8B-B14F-4D97-AF65-F5344CB8AC3E}">
        <p14:creationId xmlns:p14="http://schemas.microsoft.com/office/powerpoint/2010/main" val="11789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53" y="576471"/>
            <a:ext cx="7851913" cy="5208103"/>
          </a:xfrm>
        </p:spPr>
        <p:txBody>
          <a:bodyPr>
            <a:normAutofit/>
          </a:bodyPr>
          <a:lstStyle/>
          <a:p>
            <a:r>
              <a:rPr lang="en-US" sz="4800" b="1" i="1" dirty="0">
                <a:solidFill>
                  <a:schemeClr val="accent1"/>
                </a:solidFill>
              </a:rPr>
              <a:t>SELECTION </a:t>
            </a:r>
            <a:br>
              <a:rPr lang="en-US" sz="4800" b="1" i="1" dirty="0">
                <a:solidFill>
                  <a:schemeClr val="accent1"/>
                </a:solidFill>
              </a:rPr>
            </a:br>
            <a:r>
              <a:rPr lang="en-US" sz="4800" b="1" i="1" dirty="0">
                <a:solidFill>
                  <a:schemeClr val="accent1"/>
                </a:solidFill>
              </a:rPr>
              <a:t>PROCESS and TIMELINE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96" y="6096000"/>
            <a:ext cx="862076" cy="727796"/>
          </a:xfrm>
          <a:prstGeom prst="rect">
            <a:avLst/>
          </a:prstGeom>
        </p:spPr>
      </p:pic>
      <p:grpSp>
        <p:nvGrpSpPr>
          <p:cNvPr id="21" name="Group 20"/>
          <p:cNvGrpSpPr/>
          <p:nvPr/>
        </p:nvGrpSpPr>
        <p:grpSpPr>
          <a:xfrm>
            <a:off x="1272210" y="954155"/>
            <a:ext cx="1325160" cy="1311966"/>
            <a:chOff x="1272210" y="954155"/>
            <a:chExt cx="1325160" cy="1311966"/>
          </a:xfrm>
        </p:grpSpPr>
        <p:cxnSp>
          <p:nvCxnSpPr>
            <p:cNvPr id="8" name="Straight Arrow Connector 7"/>
            <p:cNvCxnSpPr/>
            <p:nvPr/>
          </p:nvCxnSpPr>
          <p:spPr>
            <a:xfrm flipH="1" flipV="1">
              <a:off x="1847883" y="1431234"/>
              <a:ext cx="749487" cy="834887"/>
            </a:xfrm>
            <a:prstGeom prst="straightConnector1">
              <a:avLst/>
            </a:prstGeom>
            <a:ln w="1047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72210" y="954155"/>
              <a:ext cx="865943" cy="461665"/>
            </a:xfrm>
            <a:prstGeom prst="rect">
              <a:avLst/>
            </a:prstGeom>
            <a:noFill/>
          </p:spPr>
          <p:txBody>
            <a:bodyPr wrap="none" rtlCol="0">
              <a:spAutoFit/>
            </a:bodyPr>
            <a:lstStyle/>
            <a:p>
              <a:r>
                <a:rPr lang="en-US" sz="2400" b="1" i="1" dirty="0">
                  <a:solidFill>
                    <a:schemeClr val="tx2">
                      <a:lumMod val="60000"/>
                      <a:lumOff val="40000"/>
                    </a:schemeClr>
                  </a:solidFill>
                </a:rPr>
                <a:t>WHO</a:t>
              </a:r>
            </a:p>
          </p:txBody>
        </p:sp>
      </p:grpSp>
      <p:grpSp>
        <p:nvGrpSpPr>
          <p:cNvPr id="24" name="Group 23"/>
          <p:cNvGrpSpPr/>
          <p:nvPr/>
        </p:nvGrpSpPr>
        <p:grpSpPr>
          <a:xfrm>
            <a:off x="6162260" y="4147931"/>
            <a:ext cx="2357797" cy="1758648"/>
            <a:chOff x="6162260" y="4147931"/>
            <a:chExt cx="2357797" cy="1758648"/>
          </a:xfrm>
        </p:grpSpPr>
        <p:cxnSp>
          <p:nvCxnSpPr>
            <p:cNvPr id="13" name="Straight Arrow Connector 12"/>
            <p:cNvCxnSpPr/>
            <p:nvPr/>
          </p:nvCxnSpPr>
          <p:spPr>
            <a:xfrm>
              <a:off x="6162260" y="4147931"/>
              <a:ext cx="1080053" cy="801756"/>
            </a:xfrm>
            <a:prstGeom prst="straightConnector1">
              <a:avLst/>
            </a:prstGeom>
            <a:ln w="1047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47796" y="5075582"/>
              <a:ext cx="2172261" cy="830997"/>
            </a:xfrm>
            <a:prstGeom prst="rect">
              <a:avLst/>
            </a:prstGeom>
            <a:noFill/>
          </p:spPr>
          <p:txBody>
            <a:bodyPr wrap="none" rtlCol="0">
              <a:spAutoFit/>
            </a:bodyPr>
            <a:lstStyle/>
            <a:p>
              <a:r>
                <a:rPr lang="en-US" sz="2400" b="1" i="1" dirty="0">
                  <a:solidFill>
                    <a:schemeClr val="tx2">
                      <a:lumMod val="60000"/>
                      <a:lumOff val="40000"/>
                    </a:schemeClr>
                  </a:solidFill>
                </a:rPr>
                <a:t>PROFESSIONAL </a:t>
              </a:r>
            </a:p>
            <a:p>
              <a:r>
                <a:rPr lang="en-US" sz="2400" b="1" i="1" dirty="0">
                  <a:solidFill>
                    <a:schemeClr val="tx2">
                      <a:lumMod val="60000"/>
                      <a:lumOff val="40000"/>
                    </a:schemeClr>
                  </a:solidFill>
                </a:rPr>
                <a:t>DEVELOPMENT</a:t>
              </a:r>
            </a:p>
          </p:txBody>
        </p:sp>
      </p:grpSp>
      <p:grpSp>
        <p:nvGrpSpPr>
          <p:cNvPr id="23" name="Group 22"/>
          <p:cNvGrpSpPr/>
          <p:nvPr/>
        </p:nvGrpSpPr>
        <p:grpSpPr>
          <a:xfrm>
            <a:off x="974034" y="4147931"/>
            <a:ext cx="2044518" cy="1581478"/>
            <a:chOff x="974034" y="4147931"/>
            <a:chExt cx="2044518" cy="1581478"/>
          </a:xfrm>
        </p:grpSpPr>
        <p:cxnSp>
          <p:nvCxnSpPr>
            <p:cNvPr id="11" name="Straight Arrow Connector 10"/>
            <p:cNvCxnSpPr/>
            <p:nvPr/>
          </p:nvCxnSpPr>
          <p:spPr>
            <a:xfrm flipH="1">
              <a:off x="1977490" y="4147931"/>
              <a:ext cx="1041062" cy="993913"/>
            </a:xfrm>
            <a:prstGeom prst="straightConnector1">
              <a:avLst/>
            </a:prstGeom>
            <a:ln w="1047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974034" y="5267744"/>
              <a:ext cx="2001895" cy="461665"/>
            </a:xfrm>
            <a:prstGeom prst="rect">
              <a:avLst/>
            </a:prstGeom>
            <a:noFill/>
          </p:spPr>
          <p:txBody>
            <a:bodyPr wrap="none" rtlCol="0">
              <a:spAutoFit/>
            </a:bodyPr>
            <a:lstStyle/>
            <a:p>
              <a:r>
                <a:rPr lang="en-US" sz="2400" b="1" i="1">
                  <a:solidFill>
                    <a:schemeClr val="tx2">
                      <a:lumMod val="60000"/>
                      <a:lumOff val="40000"/>
                    </a:schemeClr>
                  </a:solidFill>
                </a:rPr>
                <a:t>BENCHMARKS</a:t>
              </a:r>
              <a:endParaRPr lang="en-US" sz="2400" b="1" i="1" dirty="0">
                <a:solidFill>
                  <a:schemeClr val="tx2">
                    <a:lumMod val="60000"/>
                    <a:lumOff val="40000"/>
                  </a:schemeClr>
                </a:solidFill>
              </a:endParaRPr>
            </a:p>
          </p:txBody>
        </p:sp>
      </p:grpSp>
      <p:grpSp>
        <p:nvGrpSpPr>
          <p:cNvPr id="25" name="Group 24"/>
          <p:cNvGrpSpPr/>
          <p:nvPr/>
        </p:nvGrpSpPr>
        <p:grpSpPr>
          <a:xfrm>
            <a:off x="5486401" y="907776"/>
            <a:ext cx="3359426" cy="1636642"/>
            <a:chOff x="5486401" y="907776"/>
            <a:chExt cx="3359426" cy="1636642"/>
          </a:xfrm>
        </p:grpSpPr>
        <p:cxnSp>
          <p:nvCxnSpPr>
            <p:cNvPr id="7" name="Straight Arrow Connector 6"/>
            <p:cNvCxnSpPr/>
            <p:nvPr/>
          </p:nvCxnSpPr>
          <p:spPr>
            <a:xfrm flipV="1">
              <a:off x="6162260" y="1709531"/>
              <a:ext cx="954157" cy="834887"/>
            </a:xfrm>
            <a:prstGeom prst="straightConnector1">
              <a:avLst/>
            </a:prstGeom>
            <a:ln w="1047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486401" y="907776"/>
              <a:ext cx="3359426" cy="830997"/>
            </a:xfrm>
            <a:prstGeom prst="rect">
              <a:avLst/>
            </a:prstGeom>
            <a:noFill/>
          </p:spPr>
          <p:txBody>
            <a:bodyPr wrap="square" rtlCol="0">
              <a:spAutoFit/>
            </a:bodyPr>
            <a:lstStyle/>
            <a:p>
              <a:pPr algn="ctr"/>
              <a:r>
                <a:rPr lang="en-US" sz="2400" b="1" i="1" dirty="0">
                  <a:solidFill>
                    <a:schemeClr val="tx2">
                      <a:lumMod val="60000"/>
                      <a:lumOff val="40000"/>
                    </a:schemeClr>
                  </a:solidFill>
                </a:rPr>
                <a:t>RESOURCES</a:t>
              </a:r>
            </a:p>
            <a:p>
              <a:pPr algn="ctr"/>
              <a:r>
                <a:rPr lang="en-US" sz="2400" b="1" i="1" dirty="0">
                  <a:solidFill>
                    <a:schemeClr val="tx2">
                      <a:lumMod val="60000"/>
                      <a:lumOff val="40000"/>
                    </a:schemeClr>
                  </a:solidFill>
                </a:rPr>
                <a:t>CORE &amp; SPECIALS</a:t>
              </a:r>
            </a:p>
          </p:txBody>
        </p:sp>
      </p:grpSp>
    </p:spTree>
    <p:extLst>
      <p:ext uri="{BB962C8B-B14F-4D97-AF65-F5344CB8AC3E}">
        <p14:creationId xmlns:p14="http://schemas.microsoft.com/office/powerpoint/2010/main" val="94460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73728</TotalTime>
  <Words>1178</Words>
  <Application>Microsoft Macintosh PowerPoint</Application>
  <PresentationFormat>On-screen Show (4:3)</PresentationFormat>
  <Paragraphs>302</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Calibri</vt:lpstr>
      <vt:lpstr>Chalkboard</vt:lpstr>
      <vt:lpstr>Office Theme</vt:lpstr>
      <vt:lpstr>PowerPoint Presentation</vt:lpstr>
      <vt:lpstr>PowerPoint Presentation</vt:lpstr>
      <vt:lpstr>Who are you?</vt:lpstr>
      <vt:lpstr>CURRICULUM/ADMIN &amp; TECHNICAL</vt:lpstr>
      <vt:lpstr>PowerPoint Presentation</vt:lpstr>
      <vt:lpstr>Standards Worksheet  http://www.derotechnical.com/STANDARDS</vt:lpstr>
      <vt:lpstr>Austin’s Butterfly</vt:lpstr>
      <vt:lpstr>PowerPoint Presentation</vt:lpstr>
      <vt:lpstr>SELECTION  PROCESS and TIMELINE</vt:lpstr>
      <vt:lpstr>Do you recall? Transitioning from ABC to 4321 or OSUN</vt:lpstr>
      <vt:lpstr>REVIEW #’S OF SELECTED STANDARDS</vt:lpstr>
      <vt:lpstr>Change requires continual checking of your stakeholders temperature.  HAS THIS HAPPENED YET?</vt:lpstr>
      <vt:lpstr>SHIFT Communication Plan</vt:lpstr>
      <vt:lpstr>PowerPoint Presentation</vt:lpstr>
      <vt:lpstr>Professional Development Plan</vt:lpstr>
      <vt:lpstr>PowerPoint Presentation</vt:lpstr>
      <vt:lpstr>Homebound Assessment</vt:lpstr>
      <vt:lpstr>Definition of Wordsmith </vt:lpstr>
      <vt:lpstr>PowerPoint Presentation</vt:lpstr>
      <vt:lpstr>PowerPoint Presentation</vt:lpstr>
      <vt:lpstr>PowerPoint Presentation</vt:lpstr>
      <vt:lpstr>PowerPoint Presentation</vt:lpstr>
      <vt:lpstr>Why Calculating Higher Level Standards Doesn’t Always Work for Teachers</vt:lpstr>
      <vt:lpstr>What to show in the PTP?</vt:lpstr>
      <vt:lpstr>Available Standards Resources on www.derotechnical.com </vt:lpstr>
      <vt:lpstr>Standards Grade Rollup Settings Talking Points </vt:lpstr>
      <vt:lpstr>Once on PS 12.0.X</vt:lpstr>
      <vt:lpstr>Have you thought about Report Cards?</vt:lpstr>
      <vt:lpstr>PowerPoint Presentation</vt:lpstr>
      <vt:lpstr>PowerPoint Presentation</vt:lpstr>
    </vt:vector>
  </TitlesOfParts>
  <Company>Shrewsbury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Standards</dc:title>
  <dc:creator>Bob Cornacchioli</dc:creator>
  <cp:lastModifiedBy>Microsoft Office User</cp:lastModifiedBy>
  <cp:revision>284</cp:revision>
  <dcterms:created xsi:type="dcterms:W3CDTF">2014-09-20T00:46:28Z</dcterms:created>
  <dcterms:modified xsi:type="dcterms:W3CDTF">2019-10-10T14:58:36Z</dcterms:modified>
</cp:coreProperties>
</file>